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activeX/activeX4.xml" ContentType="application/vnd.ms-office.activeX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38"/>
  </p:notesMasterIdLst>
  <p:handoutMasterIdLst>
    <p:handoutMasterId r:id="rId39"/>
  </p:handout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18" r:id="rId11"/>
    <p:sldId id="306" r:id="rId12"/>
    <p:sldId id="307" r:id="rId13"/>
    <p:sldId id="308" r:id="rId14"/>
    <p:sldId id="309" r:id="rId15"/>
    <p:sldId id="310" r:id="rId16"/>
    <p:sldId id="319" r:id="rId17"/>
    <p:sldId id="312" r:id="rId18"/>
    <p:sldId id="274" r:id="rId19"/>
    <p:sldId id="270" r:id="rId20"/>
    <p:sldId id="271" r:id="rId21"/>
    <p:sldId id="275" r:id="rId22"/>
    <p:sldId id="317" r:id="rId23"/>
    <p:sldId id="294" r:id="rId24"/>
    <p:sldId id="295" r:id="rId25"/>
    <p:sldId id="256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96" r:id="rId35"/>
    <p:sldId id="276" r:id="rId36"/>
    <p:sldId id="293" r:id="rId3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9F1"/>
    <a:srgbClr val="0044CC"/>
    <a:srgbClr val="003192"/>
    <a:srgbClr val="D60093"/>
    <a:srgbClr val="FF7C80"/>
    <a:srgbClr val="CCCC00"/>
    <a:srgbClr val="CC00FF"/>
    <a:srgbClr val="FF3399"/>
    <a:srgbClr val="CC0099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75" autoAdjust="0"/>
    <p:restoredTop sz="90772" autoAdjust="0"/>
  </p:normalViewPr>
  <p:slideViewPr>
    <p:cSldViewPr>
      <p:cViewPr>
        <p:scale>
          <a:sx n="64" d="100"/>
          <a:sy n="64" d="100"/>
        </p:scale>
        <p:origin x="-110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22701;8467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2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481113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spPr>
        <a:ln w="6350">
          <a:solidFill>
            <a:schemeClr val="bg1"/>
          </a:solidFill>
        </a:ln>
      </c:spPr>
    </c:sideWall>
    <c:backWall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9.1795748917183687E-3"/>
          <c:y val="0"/>
          <c:w val="0.98929049595966168"/>
          <c:h val="0.793915099758556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dLbls>
            <c:dLbl>
              <c:idx val="0"/>
              <c:layout>
                <c:manualLayout>
                  <c:x val="1.2239433188957817E-2"/>
                  <c:y val="3.0651126465099728E-3"/>
                </c:manualLayout>
              </c:layout>
              <c:showVal val="1"/>
            </c:dLbl>
            <c:dLbl>
              <c:idx val="1"/>
              <c:layout>
                <c:manualLayout>
                  <c:x val="2.1419008080676198E-2"/>
                  <c:y val="-3.0651126465099728E-3"/>
                </c:manualLayout>
              </c:layout>
              <c:showVal val="1"/>
            </c:dLbl>
            <c:dLbl>
              <c:idx val="2"/>
              <c:layout>
                <c:manualLayout>
                  <c:x val="2.4478866377915638E-2"/>
                  <c:y val="-1.8390675879059827E-2"/>
                </c:manualLayout>
              </c:layout>
              <c:showVal val="1"/>
            </c:dLbl>
            <c:dLbl>
              <c:idx val="3"/>
              <c:layout>
                <c:manualLayout>
                  <c:x val="1.6829220634817007E-2"/>
                  <c:y val="2.4520901172079779E-2"/>
                </c:manualLayout>
              </c:layout>
              <c:showVal val="1"/>
            </c:dLbl>
            <c:dLbl>
              <c:idx val="4"/>
              <c:layout>
                <c:manualLayout>
                  <c:x val="1.5299291486197268E-2"/>
                  <c:y val="1.2260450586039888E-2"/>
                </c:manualLayout>
              </c:layout>
              <c:showVal val="1"/>
            </c:dLbl>
            <c:dLbl>
              <c:idx val="5"/>
              <c:layout>
                <c:manualLayout>
                  <c:x val="1.8359149783436609E-2"/>
                  <c:y val="0"/>
                </c:manualLayout>
              </c:layout>
              <c:showVal val="1"/>
            </c:dLbl>
            <c:txPr>
              <a:bodyPr rot="-1200000"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470265</c:v>
                </c:pt>
                <c:pt idx="1">
                  <c:v>518670</c:v>
                </c:pt>
                <c:pt idx="2">
                  <c:v>512815</c:v>
                </c:pt>
                <c:pt idx="3">
                  <c:v>491665</c:v>
                </c:pt>
                <c:pt idx="4">
                  <c:v>515974</c:v>
                </c:pt>
                <c:pt idx="5">
                  <c:v>544239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69362337577541E-2"/>
                  <c:y val="5.6193082705396361E-17"/>
                </c:manualLayout>
              </c:layout>
              <c:showVal val="1"/>
            </c:dLbl>
            <c:dLbl>
              <c:idx val="1"/>
              <c:layout>
                <c:manualLayout>
                  <c:x val="1.5299291486197268E-2"/>
                  <c:y val="-2.1456029873022336E-2"/>
                </c:manualLayout>
              </c:layout>
              <c:showVal val="1"/>
            </c:dLbl>
            <c:dLbl>
              <c:idx val="2"/>
              <c:layout>
                <c:manualLayout>
                  <c:x val="1.5299291486197268E-2"/>
                  <c:y val="-6.1302252930199438E-3"/>
                </c:manualLayout>
              </c:layout>
              <c:showVal val="1"/>
            </c:dLbl>
            <c:dLbl>
              <c:idx val="3"/>
              <c:layout>
                <c:manualLayout>
                  <c:x val="6.1197165944789087E-3"/>
                  <c:y val="-1.5325563232549801E-2"/>
                </c:manualLayout>
              </c:layout>
              <c:showVal val="1"/>
            </c:dLbl>
            <c:dLbl>
              <c:idx val="4"/>
              <c:layout>
                <c:manualLayout>
                  <c:x val="1.2239433188957817E-2"/>
                  <c:y val="-2.1456029873022281E-2"/>
                </c:manualLayout>
              </c:layout>
              <c:showVal val="1"/>
            </c:dLbl>
            <c:dLbl>
              <c:idx val="5"/>
              <c:layout>
                <c:manualLayout>
                  <c:x val="1.2239433188957817E-2"/>
                  <c:y val="-9.195337939529924E-3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101606</c:v>
                </c:pt>
                <c:pt idx="1">
                  <c:v>79347</c:v>
                </c:pt>
                <c:pt idx="2">
                  <c:v>63400</c:v>
                </c:pt>
                <c:pt idx="3">
                  <c:v>68534</c:v>
                </c:pt>
                <c:pt idx="4">
                  <c:v>78443</c:v>
                </c:pt>
                <c:pt idx="5">
                  <c:v>80525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2239312722095712E-2"/>
                  <c:y val="3.0651126465099728E-3"/>
                </c:manualLayout>
              </c:layout>
              <c:showVal val="1"/>
            </c:dLbl>
            <c:dLbl>
              <c:idx val="1"/>
              <c:layout>
                <c:manualLayout>
                  <c:x val="1.5299291486197268E-2"/>
                  <c:y val="-9.195337939529924E-3"/>
                </c:manualLayout>
              </c:layout>
              <c:showVal val="1"/>
            </c:dLbl>
            <c:dLbl>
              <c:idx val="2"/>
              <c:layout>
                <c:manualLayout>
                  <c:x val="1.2239433188957817E-2"/>
                  <c:y val="-9.195337939529924E-3"/>
                </c:manualLayout>
              </c:layout>
              <c:showVal val="1"/>
            </c:dLbl>
            <c:dLbl>
              <c:idx val="3"/>
              <c:layout>
                <c:manualLayout>
                  <c:x val="1.5299291486197268E-2"/>
                  <c:y val="9.195337939529924E-3"/>
                </c:manualLayout>
              </c:layout>
              <c:showVal val="1"/>
            </c:dLbl>
            <c:dLbl>
              <c:idx val="4"/>
              <c:layout>
                <c:manualLayout>
                  <c:x val="1.8359149783436723E-2"/>
                  <c:y val="-3.0651126465099728E-3"/>
                </c:manualLayout>
              </c:layout>
              <c:showVal val="1"/>
            </c:dLbl>
            <c:dLbl>
              <c:idx val="5"/>
              <c:layout>
                <c:manualLayout>
                  <c:x val="1.6829220634817121E-2"/>
                  <c:y val="9.195096592077439E-3"/>
                </c:manualLayout>
              </c:layout>
              <c:showVal val="1"/>
            </c:dLbl>
            <c:txPr>
              <a:bodyPr rot="-1200000"/>
              <a:lstStyle/>
              <a:p>
                <a:pPr>
                  <a:defRPr sz="18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535909</c:v>
                </c:pt>
                <c:pt idx="1">
                  <c:v>589857</c:v>
                </c:pt>
                <c:pt idx="2">
                  <c:v>769340</c:v>
                </c:pt>
                <c:pt idx="3">
                  <c:v>684596</c:v>
                </c:pt>
                <c:pt idx="4">
                  <c:v>716111</c:v>
                </c:pt>
                <c:pt idx="5">
                  <c:v>733290</c:v>
                </c:pt>
              </c:numCache>
            </c:numRef>
          </c:val>
        </c:ser>
        <c:gapWidth val="51"/>
        <c:gapDepth val="101"/>
        <c:shape val="cylinder"/>
        <c:axId val="124395520"/>
        <c:axId val="124397824"/>
        <c:axId val="0"/>
      </c:bar3DChart>
      <c:catAx>
        <c:axId val="124395520"/>
        <c:scaling>
          <c:orientation val="minMax"/>
        </c:scaling>
        <c:axPos val="b"/>
        <c:tickLblPos val="nextTo"/>
        <c:crossAx val="124397824"/>
        <c:crosses val="autoZero"/>
        <c:auto val="1"/>
        <c:lblAlgn val="ctr"/>
        <c:lblOffset val="100"/>
      </c:catAx>
      <c:valAx>
        <c:axId val="124397824"/>
        <c:scaling>
          <c:orientation val="minMax"/>
        </c:scaling>
        <c:delete val="1"/>
        <c:axPos val="l"/>
        <c:numFmt formatCode="General" sourceLinked="1"/>
        <c:tickLblPos val="nextTo"/>
        <c:crossAx val="124395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2"/>
          <c:w val="0.9974694730948106"/>
          <c:h val="9.5252116375810825E-2"/>
        </c:manualLayout>
      </c:layout>
    </c:legend>
    <c:plotVisOnly val="1"/>
  </c:chart>
  <c:spPr>
    <a:ln w="3175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C706C-86B1-4287-931E-2E0D818ABA75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EC2AAD48-5475-4CEE-A124-4D847798AA36}" type="presOf" srcId="{5D27C4DF-F51B-4FCE-9951-11368334EB01}" destId="{1061C6FE-28BD-461A-8A94-3EC2DE69E978}" srcOrd="0" destOrd="0" presId="urn:microsoft.com/office/officeart/2005/8/layout/chevron2"/>
    <dgm:cxn modelId="{086864A5-3933-413F-8F0D-F03AF64BC74E}" type="presOf" srcId="{52ED34A9-AE85-46D3-AAEC-9E158DB62E64}" destId="{3CCF42C1-3CCC-418C-B955-37E1F3A4FC0C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E40D2B04-8CFB-4333-81C4-FCEB5CA240D5}" type="presOf" srcId="{FEDE6342-7CAB-4FC6-AB0B-EA7508A42C76}" destId="{703AAF23-7B19-41E8-B46B-4E6F88B65247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4ED1DB82-F405-4D4E-B66D-1C6AA8BFA0F8}" type="presOf" srcId="{686675CF-796C-419A-87DF-90783C89B7FD}" destId="{B87A6B20-7D03-4A1C-B41E-3EAE4DB02A85}" srcOrd="0" destOrd="0" presId="urn:microsoft.com/office/officeart/2005/8/layout/chevron2"/>
    <dgm:cxn modelId="{CEF68F86-02F7-4EC2-B4F9-A11C5E616D44}" type="presOf" srcId="{54AF84EC-B378-4127-A67E-8413A02594DA}" destId="{B9116403-A960-4EB4-BD9A-DB4FE6BC84B0}" srcOrd="0" destOrd="0" presId="urn:microsoft.com/office/officeart/2005/8/layout/chevron2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CA4263CA-74BC-4B99-B17D-BAA8ABEB69A7}" type="presOf" srcId="{EFE4C4DA-F4C9-4B07-9183-D23ECF548963}" destId="{A421B1A1-F92C-4B3F-82B4-76767EE30923}" srcOrd="0" destOrd="0" presId="urn:microsoft.com/office/officeart/2005/8/layout/chevron2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A2269043-91E3-47E5-9C88-2C693A98C0B7}" type="presParOf" srcId="{703AAF23-7B19-41E8-B46B-4E6F88B65247}" destId="{374FDC31-4939-4DEE-8A8D-13B3BA919D50}" srcOrd="0" destOrd="0" presId="urn:microsoft.com/office/officeart/2005/8/layout/chevron2"/>
    <dgm:cxn modelId="{8DD5666F-8E9F-484B-9BF5-ED7CA7049D4B}" type="presParOf" srcId="{374FDC31-4939-4DEE-8A8D-13B3BA919D50}" destId="{1061C6FE-28BD-461A-8A94-3EC2DE69E978}" srcOrd="0" destOrd="0" presId="urn:microsoft.com/office/officeart/2005/8/layout/chevron2"/>
    <dgm:cxn modelId="{A755B4A3-E358-4B95-AAD3-13A579B1F307}" type="presParOf" srcId="{374FDC31-4939-4DEE-8A8D-13B3BA919D50}" destId="{B87A6B20-7D03-4A1C-B41E-3EAE4DB02A85}" srcOrd="1" destOrd="0" presId="urn:microsoft.com/office/officeart/2005/8/layout/chevron2"/>
    <dgm:cxn modelId="{2D24D0C9-3D83-47F4-9C1F-4442D8D8EDB5}" type="presParOf" srcId="{703AAF23-7B19-41E8-B46B-4E6F88B65247}" destId="{C327993F-D4C5-4C32-B796-0A9C837F246E}" srcOrd="1" destOrd="0" presId="urn:microsoft.com/office/officeart/2005/8/layout/chevron2"/>
    <dgm:cxn modelId="{671C2A89-693C-47CB-833D-B98DC9CB91C0}" type="presParOf" srcId="{703AAF23-7B19-41E8-B46B-4E6F88B65247}" destId="{DCEDC770-15D9-475B-8FF0-606763D650B4}" srcOrd="2" destOrd="0" presId="urn:microsoft.com/office/officeart/2005/8/layout/chevron2"/>
    <dgm:cxn modelId="{766F1D06-A06C-4C98-8CD6-C307004E992D}" type="presParOf" srcId="{DCEDC770-15D9-475B-8FF0-606763D650B4}" destId="{A421B1A1-F92C-4B3F-82B4-76767EE30923}" srcOrd="0" destOrd="0" presId="urn:microsoft.com/office/officeart/2005/8/layout/chevron2"/>
    <dgm:cxn modelId="{BA97D09E-2241-4620-8EA0-453E2B655C48}" type="presParOf" srcId="{DCEDC770-15D9-475B-8FF0-606763D650B4}" destId="{3CCF42C1-3CCC-418C-B955-37E1F3A4FC0C}" srcOrd="1" destOrd="0" presId="urn:microsoft.com/office/officeart/2005/8/layout/chevron2"/>
    <dgm:cxn modelId="{62AF90B4-9C5C-40F1-9C0A-BE9FA6F83DA8}" type="presParOf" srcId="{703AAF23-7B19-41E8-B46B-4E6F88B65247}" destId="{E6502BFD-38C3-4216-95B3-BEBFBB113223}" srcOrd="3" destOrd="0" presId="urn:microsoft.com/office/officeart/2005/8/layout/chevron2"/>
    <dgm:cxn modelId="{F040EC76-FB34-4FA9-B7F4-D64F834B7F58}" type="presParOf" srcId="{703AAF23-7B19-41E8-B46B-4E6F88B65247}" destId="{58EE6BF3-C889-4349-84BE-A6F483B3CD73}" srcOrd="4" destOrd="0" presId="urn:microsoft.com/office/officeart/2005/8/layout/chevron2"/>
    <dgm:cxn modelId="{796F9D31-427C-4829-9EC5-1729C1C0392D}" type="presParOf" srcId="{58EE6BF3-C889-4349-84BE-A6F483B3CD73}" destId="{3E060573-16EC-4C0E-9425-4DF9D994339B}" srcOrd="0" destOrd="0" presId="urn:microsoft.com/office/officeart/2005/8/layout/chevron2"/>
    <dgm:cxn modelId="{CE492840-4628-4475-834E-5661EB54D352}" type="presParOf" srcId="{58EE6BF3-C889-4349-84BE-A6F483B3CD73}" destId="{B9116403-A960-4EB4-BD9A-DB4FE6BC84B0}" srcOrd="1" destOrd="0" presId="urn:microsoft.com/office/officeart/2005/8/layout/chevron2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>
        <a:solidFill>
          <a:srgbClr val="EC3CC6"/>
        </a:solidFill>
      </dgm:spPr>
      <dgm:t>
        <a:bodyPr/>
        <a:lstStyle/>
        <a:p>
          <a:r>
            <a:rPr lang="ru-RU" sz="2800" dirty="0" smtClean="0"/>
            <a:t>Дотации</a:t>
          </a:r>
        </a:p>
        <a:p>
          <a:r>
            <a:rPr lang="ru-RU" sz="2800" dirty="0" smtClean="0"/>
            <a:t>1%</a:t>
          </a:r>
          <a:endParaRPr lang="ru-RU" sz="28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/>
      <dgm:spPr>
        <a:solidFill>
          <a:srgbClr val="19CD88"/>
        </a:solidFill>
      </dgm:spPr>
      <dgm:t>
        <a:bodyPr/>
        <a:lstStyle/>
        <a:p>
          <a:r>
            <a:rPr lang="ru-RU" dirty="0" smtClean="0"/>
            <a:t>Субсидии</a:t>
          </a:r>
        </a:p>
        <a:p>
          <a:r>
            <a:rPr lang="ru-RU" dirty="0" smtClean="0"/>
            <a:t>31%</a:t>
          </a:r>
          <a:endParaRPr lang="ru-RU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/>
      <dgm:spPr>
        <a:solidFill>
          <a:srgbClr val="6600FF"/>
        </a:solidFill>
      </dgm:spPr>
      <dgm:t>
        <a:bodyPr/>
        <a:lstStyle/>
        <a:p>
          <a:r>
            <a:rPr lang="ru-RU" dirty="0" smtClean="0"/>
            <a:t>Субвенции    68%</a:t>
          </a:r>
          <a:endParaRPr lang="ru-RU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B3397D7-68CC-4606-90A5-D5A9D3B19D90}">
      <dgm:prSet phldrT="[Текст]" custT="1"/>
      <dgm:spPr/>
      <dgm:t>
        <a:bodyPr/>
        <a:lstStyle/>
        <a:p>
          <a:r>
            <a:rPr lang="ru-RU" sz="2000" dirty="0" smtClean="0"/>
            <a:t>Безвозмездные  поступления</a:t>
          </a:r>
          <a:endParaRPr lang="ru-RU" sz="2000" dirty="0"/>
        </a:p>
      </dgm:t>
    </dgm:pt>
    <dgm:pt modelId="{A04C80B9-84B1-4B16-AE6A-5D8F71853454}" type="parTrans" cxnId="{5C4A0F04-E226-44FE-877F-2218C6C0341B}">
      <dgm:prSet/>
      <dgm:spPr/>
      <dgm:t>
        <a:bodyPr/>
        <a:lstStyle/>
        <a:p>
          <a:endParaRPr lang="ru-RU"/>
        </a:p>
      </dgm:t>
    </dgm:pt>
    <dgm:pt modelId="{B8390400-E74F-4B62-8D78-20B88B1DE4A7}" type="sibTrans" cxnId="{5C4A0F04-E226-44FE-877F-2218C6C0341B}">
      <dgm:prSet/>
      <dgm:spPr/>
      <dgm:t>
        <a:bodyPr/>
        <a:lstStyle/>
        <a:p>
          <a:endParaRPr lang="ru-RU"/>
        </a:p>
      </dgm:t>
    </dgm:pt>
    <dgm:pt modelId="{9565B49C-93B7-41B0-BF9F-6EFA664234FE}" type="pres">
      <dgm:prSet presAssocID="{4F7AFB3C-63BE-429B-AAC0-394808C5106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B02F3-0704-4FB8-98F8-38286E50245B}" type="pres">
      <dgm:prSet presAssocID="{4F7AFB3C-63BE-429B-AAC0-394808C51064}" presName="ellipse" presStyleLbl="trBgShp" presStyleIdx="0" presStyleCnt="1"/>
      <dgm:spPr/>
    </dgm:pt>
    <dgm:pt modelId="{8E8C71E2-C59A-49AF-8CB3-7F6945779A32}" type="pres">
      <dgm:prSet presAssocID="{4F7AFB3C-63BE-429B-AAC0-394808C51064}" presName="arrow1" presStyleLbl="fgShp" presStyleIdx="0" presStyleCnt="1" custLinFactNeighborX="1416" custLinFactNeighborY="51808"/>
      <dgm:spPr>
        <a:solidFill>
          <a:schemeClr val="tx2">
            <a:lumMod val="60000"/>
            <a:lumOff val="40000"/>
          </a:schemeClr>
        </a:solidFill>
      </dgm:spPr>
    </dgm:pt>
    <dgm:pt modelId="{1C671346-BC1D-421C-AA45-84C763C9BB32}" type="pres">
      <dgm:prSet presAssocID="{4F7AFB3C-63BE-429B-AAC0-394808C51064}" presName="rectangle" presStyleLbl="revTx" presStyleIdx="0" presStyleCnt="1" custScaleX="158264" custScaleY="58168" custLinFactY="14741" custLinFactNeighborX="45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D9C14-2022-48DC-B257-47E3E12F45D7}" type="pres">
      <dgm:prSet presAssocID="{3172827C-24EB-4AC3-89EC-2532A9335677}" presName="item1" presStyleLbl="node1" presStyleIdx="0" presStyleCnt="3" custScaleX="197644" custScaleY="189532" custLinFactY="-7593" custLinFactNeighborX="-623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29BF-2A02-47C5-A51E-2563A264BE54}" type="pres">
      <dgm:prSet presAssocID="{D0CCC160-AA76-4C02-B228-232A8134752B}" presName="item2" presStyleLbl="node1" presStyleIdx="1" presStyleCnt="3" custScaleX="153328" custScaleY="153983" custLinFactNeighborX="64945" custLinFactNeighborY="89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270B5-B416-44F0-814A-B6BF8574951B}" type="pres">
      <dgm:prSet presAssocID="{EB3397D7-68CC-4606-90A5-D5A9D3B19D90}" presName="item3" presStyleLbl="node1" presStyleIdx="2" presStyleCnt="3" custScaleX="144502" custScaleY="130490" custLinFactNeighborX="37768" custLinFactNeighborY="-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0D0EB-3044-41C8-9FCB-8EA5DBF5BBB4}" type="pres">
      <dgm:prSet presAssocID="{4F7AFB3C-63BE-429B-AAC0-394808C51064}" presName="funnel" presStyleLbl="trAlignAcc1" presStyleIdx="0" presStyleCnt="1" custScaleX="113573" custScaleY="117417" custLinFactNeighborX="788" custLinFactNeighborY="1105"/>
      <dgm:spPr>
        <a:solidFill>
          <a:schemeClr val="lt1">
            <a:hueOff val="0"/>
            <a:satOff val="0"/>
            <a:lumOff val="0"/>
            <a:alpha val="20000"/>
          </a:schemeClr>
        </a:solidFill>
      </dgm:spPr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E60B713-7546-4C9A-A57F-7A9EB9B42456}" type="presOf" srcId="{EB3397D7-68CC-4606-90A5-D5A9D3B19D90}" destId="{1C671346-BC1D-421C-AA45-84C763C9BB32}" srcOrd="0" destOrd="0" presId="urn:microsoft.com/office/officeart/2005/8/layout/funnel1"/>
    <dgm:cxn modelId="{5C4A0F04-E226-44FE-877F-2218C6C0341B}" srcId="{4F7AFB3C-63BE-429B-AAC0-394808C51064}" destId="{EB3397D7-68CC-4606-90A5-D5A9D3B19D90}" srcOrd="3" destOrd="0" parTransId="{A04C80B9-84B1-4B16-AE6A-5D8F71853454}" sibTransId="{B8390400-E74F-4B62-8D78-20B88B1DE4A7}"/>
    <dgm:cxn modelId="{74E71780-D71B-4C2C-BE8B-D36C10107B8E}" type="presOf" srcId="{4F7AFB3C-63BE-429B-AAC0-394808C51064}" destId="{9565B49C-93B7-41B0-BF9F-6EFA664234FE}" srcOrd="0" destOrd="0" presId="urn:microsoft.com/office/officeart/2005/8/layout/funnel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B88FE177-8DB7-4666-9526-774E1DAFEF3C}" type="presOf" srcId="{3172827C-24EB-4AC3-89EC-2532A9335677}" destId="{1DD629BF-2A02-47C5-A51E-2563A264BE54}" srcOrd="0" destOrd="0" presId="urn:microsoft.com/office/officeart/2005/8/layout/funnel1"/>
    <dgm:cxn modelId="{A92E7DCD-309F-44B4-B238-1531D1CFFE42}" type="presOf" srcId="{9B6C6E6D-B369-4338-8EAC-FB503E1A4998}" destId="{9F3270B5-B416-44F0-814A-B6BF8574951B}" srcOrd="0" destOrd="0" presId="urn:microsoft.com/office/officeart/2005/8/layout/funnel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7173E8FE-B11B-4CB1-A432-620165B598B5}" type="presOf" srcId="{D0CCC160-AA76-4C02-B228-232A8134752B}" destId="{B4AD9C14-2022-48DC-B257-47E3E12F45D7}" srcOrd="0" destOrd="0" presId="urn:microsoft.com/office/officeart/2005/8/layout/funnel1"/>
    <dgm:cxn modelId="{641F5B34-68EE-4F6A-ADDB-F9A9BD642978}" type="presParOf" srcId="{9565B49C-93B7-41B0-BF9F-6EFA664234FE}" destId="{7BAB02F3-0704-4FB8-98F8-38286E50245B}" srcOrd="0" destOrd="0" presId="urn:microsoft.com/office/officeart/2005/8/layout/funnel1"/>
    <dgm:cxn modelId="{AD732B61-1752-4060-B023-5C15A78FACF5}" type="presParOf" srcId="{9565B49C-93B7-41B0-BF9F-6EFA664234FE}" destId="{8E8C71E2-C59A-49AF-8CB3-7F6945779A32}" srcOrd="1" destOrd="0" presId="urn:microsoft.com/office/officeart/2005/8/layout/funnel1"/>
    <dgm:cxn modelId="{00577993-9F13-42FA-911F-F8C40022D9C6}" type="presParOf" srcId="{9565B49C-93B7-41B0-BF9F-6EFA664234FE}" destId="{1C671346-BC1D-421C-AA45-84C763C9BB32}" srcOrd="2" destOrd="0" presId="urn:microsoft.com/office/officeart/2005/8/layout/funnel1"/>
    <dgm:cxn modelId="{CA56B6D8-E209-4698-9597-847CC88B7404}" type="presParOf" srcId="{9565B49C-93B7-41B0-BF9F-6EFA664234FE}" destId="{B4AD9C14-2022-48DC-B257-47E3E12F45D7}" srcOrd="3" destOrd="0" presId="urn:microsoft.com/office/officeart/2005/8/layout/funnel1"/>
    <dgm:cxn modelId="{A22478A8-0A68-4845-A3CF-7EBFDB1A420F}" type="presParOf" srcId="{9565B49C-93B7-41B0-BF9F-6EFA664234FE}" destId="{1DD629BF-2A02-47C5-A51E-2563A264BE54}" srcOrd="4" destOrd="0" presId="urn:microsoft.com/office/officeart/2005/8/layout/funnel1"/>
    <dgm:cxn modelId="{E0CAEDBA-AD0C-4B12-A73F-03D9D0169256}" type="presParOf" srcId="{9565B49C-93B7-41B0-BF9F-6EFA664234FE}" destId="{9F3270B5-B416-44F0-814A-B6BF8574951B}" srcOrd="5" destOrd="0" presId="urn:microsoft.com/office/officeart/2005/8/layout/funnel1"/>
    <dgm:cxn modelId="{8E700C8C-CBFD-4763-AB46-85380A03DEEC}" type="presParOf" srcId="{9565B49C-93B7-41B0-BF9F-6EFA664234FE}" destId="{03F0D0EB-3044-41C8-9FCB-8EA5DBF5BBB4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13CFA-C6FC-4647-99F4-8A1D483D2312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658348-F3FD-48A1-8D16-D1300195B9D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81BCD3C6-581E-40FD-AF48-16FB6B47BF64}" type="parTrans" cxnId="{6E612F2D-FE12-40F9-A6B0-BA24F6B6CA35}">
      <dgm:prSet/>
      <dgm:spPr/>
      <dgm:t>
        <a:bodyPr/>
        <a:lstStyle/>
        <a:p>
          <a:endParaRPr lang="ru-RU"/>
        </a:p>
      </dgm:t>
    </dgm:pt>
    <dgm:pt modelId="{578E42E7-16A3-4313-97C4-B487DBA58CFA}" type="sibTrans" cxnId="{6E612F2D-FE12-40F9-A6B0-BA24F6B6CA35}">
      <dgm:prSet/>
      <dgm:spPr/>
      <dgm:t>
        <a:bodyPr/>
        <a:lstStyle/>
        <a:p>
          <a:endParaRPr lang="ru-RU"/>
        </a:p>
      </dgm:t>
    </dgm:pt>
    <dgm:pt modelId="{7054CF62-0B3B-4BB4-B1E1-83F798237A9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F5DCBC9-8B5D-4B84-A77B-6961904E9891}" type="parTrans" cxnId="{82D8D32D-E1D3-483B-8B6D-41CD6197E99D}">
      <dgm:prSet/>
      <dgm:spPr/>
      <dgm:t>
        <a:bodyPr/>
        <a:lstStyle/>
        <a:p>
          <a:endParaRPr lang="ru-RU"/>
        </a:p>
      </dgm:t>
    </dgm:pt>
    <dgm:pt modelId="{4CA2CF27-8AF2-4B08-8F42-B1EFD7A6D3C0}" type="sibTrans" cxnId="{82D8D32D-E1D3-483B-8B6D-41CD6197E99D}">
      <dgm:prSet/>
      <dgm:spPr/>
      <dgm:t>
        <a:bodyPr/>
        <a:lstStyle/>
        <a:p>
          <a:endParaRPr lang="ru-RU"/>
        </a:p>
      </dgm:t>
    </dgm:pt>
    <dgm:pt modelId="{6D43328E-6309-44AB-BBE7-EB03175DC5A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F18B17E-FB75-4276-A6D0-09974574FA60}" type="parTrans" cxnId="{98503B82-8EE9-46E8-A36E-90CF6481EF79}">
      <dgm:prSet/>
      <dgm:spPr/>
      <dgm:t>
        <a:bodyPr/>
        <a:lstStyle/>
        <a:p>
          <a:endParaRPr lang="ru-RU"/>
        </a:p>
      </dgm:t>
    </dgm:pt>
    <dgm:pt modelId="{5AAF4ACE-286E-4E06-96BD-35EC8394673C}" type="sibTrans" cxnId="{98503B82-8EE9-46E8-A36E-90CF6481EF79}">
      <dgm:prSet/>
      <dgm:spPr/>
      <dgm:t>
        <a:bodyPr/>
        <a:lstStyle/>
        <a:p>
          <a:endParaRPr lang="ru-RU"/>
        </a:p>
      </dgm:t>
    </dgm:pt>
    <dgm:pt modelId="{AE5FFE47-3F36-4BB9-8C20-1E3C9AAC06D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5CD10FC6-8B11-4B3D-9ED8-C55765009774}" type="parTrans" cxnId="{9B337BB2-7891-4900-919B-244911CAE153}">
      <dgm:prSet/>
      <dgm:spPr/>
      <dgm:t>
        <a:bodyPr/>
        <a:lstStyle/>
        <a:p>
          <a:endParaRPr lang="ru-RU"/>
        </a:p>
      </dgm:t>
    </dgm:pt>
    <dgm:pt modelId="{7081E962-9421-47FD-AED9-92E851684E5A}" type="sibTrans" cxnId="{9B337BB2-7891-4900-919B-244911CAE153}">
      <dgm:prSet/>
      <dgm:spPr/>
      <dgm:t>
        <a:bodyPr/>
        <a:lstStyle/>
        <a:p>
          <a:endParaRPr lang="ru-RU"/>
        </a:p>
      </dgm:t>
    </dgm:pt>
    <dgm:pt modelId="{FBFF9035-2237-4772-9A6E-2F0090E9136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103438A-77A6-41DF-B49B-B971B002C723}" type="parTrans" cxnId="{62EFE401-F597-4D4D-A079-73CF5BDFF1AB}">
      <dgm:prSet/>
      <dgm:spPr/>
      <dgm:t>
        <a:bodyPr/>
        <a:lstStyle/>
        <a:p>
          <a:endParaRPr lang="ru-RU"/>
        </a:p>
      </dgm:t>
    </dgm:pt>
    <dgm:pt modelId="{D7575391-D0AC-483A-8AC0-49A23F5A3FED}" type="sibTrans" cxnId="{62EFE401-F597-4D4D-A079-73CF5BDFF1AB}">
      <dgm:prSet/>
      <dgm:spPr/>
      <dgm:t>
        <a:bodyPr/>
        <a:lstStyle/>
        <a:p>
          <a:endParaRPr lang="ru-RU"/>
        </a:p>
      </dgm:t>
    </dgm:pt>
    <dgm:pt modelId="{5225916B-50DC-4EF0-9BBA-95C4EAF1084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C06F73E-D471-46D0-9AE4-3AC7A55DD58A}" type="parTrans" cxnId="{A7E7CA0B-CB27-4975-B343-5B5C49E67A8D}">
      <dgm:prSet/>
      <dgm:spPr/>
      <dgm:t>
        <a:bodyPr/>
        <a:lstStyle/>
        <a:p>
          <a:endParaRPr lang="ru-RU"/>
        </a:p>
      </dgm:t>
    </dgm:pt>
    <dgm:pt modelId="{5164C36B-4A9D-4989-B62E-DDD87AFF50CC}" type="sibTrans" cxnId="{A7E7CA0B-CB27-4975-B343-5B5C49E67A8D}">
      <dgm:prSet/>
      <dgm:spPr/>
      <dgm:t>
        <a:bodyPr/>
        <a:lstStyle/>
        <a:p>
          <a:endParaRPr lang="ru-RU"/>
        </a:p>
      </dgm:t>
    </dgm:pt>
    <dgm:pt modelId="{72FBCF66-3610-4B35-A9DD-BB1BFB4489C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C60065C-5A4F-4CE1-AAA8-A937F6A5BA44}" type="parTrans" cxnId="{5EB4E8C8-58F0-4DDB-9BE6-2B8A6C54DC39}">
      <dgm:prSet/>
      <dgm:spPr/>
      <dgm:t>
        <a:bodyPr/>
        <a:lstStyle/>
        <a:p>
          <a:endParaRPr lang="ru-RU"/>
        </a:p>
      </dgm:t>
    </dgm:pt>
    <dgm:pt modelId="{77F021C0-BD07-4FA2-8229-A73837C1DCB2}" type="sibTrans" cxnId="{5EB4E8C8-58F0-4DDB-9BE6-2B8A6C54DC39}">
      <dgm:prSet/>
      <dgm:spPr/>
      <dgm:t>
        <a:bodyPr/>
        <a:lstStyle/>
        <a:p>
          <a:endParaRPr lang="ru-RU"/>
        </a:p>
      </dgm:t>
    </dgm:pt>
    <dgm:pt modelId="{A5A9BAFA-A707-4DF0-B7D6-C3ABE1159A63}" type="pres">
      <dgm:prSet presAssocID="{DEE13CFA-C6FC-4647-99F4-8A1D483D2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613E-EC71-4213-8824-85046718EC95}" type="pres">
      <dgm:prSet presAssocID="{DF658348-F3FD-48A1-8D16-D1300195B9D5}" presName="parentText" presStyleLbl="node1" presStyleIdx="0" presStyleCnt="7" custLinFactNeighborY="-14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A2C0-7D95-486A-A238-AC04D10FE296}" type="pres">
      <dgm:prSet presAssocID="{578E42E7-16A3-4313-97C4-B487DBA58CFA}" presName="spacer" presStyleCnt="0"/>
      <dgm:spPr/>
    </dgm:pt>
    <dgm:pt modelId="{1B6A543F-50E3-428E-8534-F6F38FDDAD25}" type="pres">
      <dgm:prSet presAssocID="{7054CF62-0B3B-4BB4-B1E1-83F798237A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06F-2D80-46E0-AE58-C7E71AB25238}" type="pres">
      <dgm:prSet presAssocID="{4CA2CF27-8AF2-4B08-8F42-B1EFD7A6D3C0}" presName="spacer" presStyleCnt="0"/>
      <dgm:spPr/>
    </dgm:pt>
    <dgm:pt modelId="{1DA50EFB-3DDA-40B8-A1D5-B1992807FB8A}" type="pres">
      <dgm:prSet presAssocID="{AE5FFE47-3F36-4BB9-8C20-1E3C9AAC06D2}" presName="parentText" presStyleLbl="node1" presStyleIdx="2" presStyleCnt="7" custLinFactNeighborX="-793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F14A-A5D5-4A32-BFA2-7FC7C5C9AE39}" type="pres">
      <dgm:prSet presAssocID="{7081E962-9421-47FD-AED9-92E851684E5A}" presName="spacer" presStyleCnt="0"/>
      <dgm:spPr/>
    </dgm:pt>
    <dgm:pt modelId="{9837CEA0-E20C-4E2B-AE1E-26DCD2691399}" type="pres">
      <dgm:prSet presAssocID="{5225916B-50DC-4EF0-9BBA-95C4EAF108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1D14-8E64-4C9B-B379-0EEF7AC27994}" type="pres">
      <dgm:prSet presAssocID="{5164C36B-4A9D-4989-B62E-DDD87AFF50CC}" presName="spacer" presStyleCnt="0"/>
      <dgm:spPr/>
    </dgm:pt>
    <dgm:pt modelId="{A1C2D210-C735-4685-AEBC-0D934E0C7B99}" type="pres">
      <dgm:prSet presAssocID="{FBFF9035-2237-4772-9A6E-2F0090E913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A56C0-C542-4DC1-9BCB-589F557617C5}" type="pres">
      <dgm:prSet presAssocID="{D7575391-D0AC-483A-8AC0-49A23F5A3FED}" presName="spacer" presStyleCnt="0"/>
      <dgm:spPr/>
    </dgm:pt>
    <dgm:pt modelId="{75463B74-F6DA-44F5-A23F-45A59B559003}" type="pres">
      <dgm:prSet presAssocID="{72FBCF66-3610-4B35-A9DD-BB1BFB4489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B879-C6EF-4054-B996-1E0146FFE1FB}" type="pres">
      <dgm:prSet presAssocID="{77F021C0-BD07-4FA2-8229-A73837C1DCB2}" presName="spacer" presStyleCnt="0"/>
      <dgm:spPr/>
    </dgm:pt>
    <dgm:pt modelId="{D6C0C436-8CC5-45F5-BE31-CBE88426210A}" type="pres">
      <dgm:prSet presAssocID="{6D43328E-6309-44AB-BBE7-EB03175DC5A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EEA52-EE4D-486A-BB8A-9A2A55B493C0}" type="presOf" srcId="{5225916B-50DC-4EF0-9BBA-95C4EAF1084F}" destId="{9837CEA0-E20C-4E2B-AE1E-26DCD2691399}" srcOrd="0" destOrd="0" presId="urn:microsoft.com/office/officeart/2005/8/layout/vList2"/>
    <dgm:cxn modelId="{98503B82-8EE9-46E8-A36E-90CF6481EF79}" srcId="{DEE13CFA-C6FC-4647-99F4-8A1D483D2312}" destId="{6D43328E-6309-44AB-BBE7-EB03175DC5AC}" srcOrd="6" destOrd="0" parTransId="{FF18B17E-FB75-4276-A6D0-09974574FA60}" sibTransId="{5AAF4ACE-286E-4E06-96BD-35EC8394673C}"/>
    <dgm:cxn modelId="{80A0A9BC-D83D-468F-AE62-F760A45B6E6C}" type="presOf" srcId="{DEE13CFA-C6FC-4647-99F4-8A1D483D2312}" destId="{A5A9BAFA-A707-4DF0-B7D6-C3ABE1159A63}" srcOrd="0" destOrd="0" presId="urn:microsoft.com/office/officeart/2005/8/layout/vList2"/>
    <dgm:cxn modelId="{2B2F9DF8-695F-4C26-BCED-A9609D00A2BD}" type="presOf" srcId="{FBFF9035-2237-4772-9A6E-2F0090E91366}" destId="{A1C2D210-C735-4685-AEBC-0D934E0C7B99}" srcOrd="0" destOrd="0" presId="urn:microsoft.com/office/officeart/2005/8/layout/vList2"/>
    <dgm:cxn modelId="{6E612F2D-FE12-40F9-A6B0-BA24F6B6CA35}" srcId="{DEE13CFA-C6FC-4647-99F4-8A1D483D2312}" destId="{DF658348-F3FD-48A1-8D16-D1300195B9D5}" srcOrd="0" destOrd="0" parTransId="{81BCD3C6-581E-40FD-AF48-16FB6B47BF64}" sibTransId="{578E42E7-16A3-4313-97C4-B487DBA58CFA}"/>
    <dgm:cxn modelId="{0AF81FD7-0939-499F-A247-76E0DB007222}" type="presOf" srcId="{72FBCF66-3610-4B35-A9DD-BB1BFB4489C5}" destId="{75463B74-F6DA-44F5-A23F-45A59B559003}" srcOrd="0" destOrd="0" presId="urn:microsoft.com/office/officeart/2005/8/layout/vList2"/>
    <dgm:cxn modelId="{A7E7CA0B-CB27-4975-B343-5B5C49E67A8D}" srcId="{DEE13CFA-C6FC-4647-99F4-8A1D483D2312}" destId="{5225916B-50DC-4EF0-9BBA-95C4EAF1084F}" srcOrd="3" destOrd="0" parTransId="{6C06F73E-D471-46D0-9AE4-3AC7A55DD58A}" sibTransId="{5164C36B-4A9D-4989-B62E-DDD87AFF50CC}"/>
    <dgm:cxn modelId="{62EFE401-F597-4D4D-A079-73CF5BDFF1AB}" srcId="{DEE13CFA-C6FC-4647-99F4-8A1D483D2312}" destId="{FBFF9035-2237-4772-9A6E-2F0090E91366}" srcOrd="4" destOrd="0" parTransId="{7103438A-77A6-41DF-B49B-B971B002C723}" sibTransId="{D7575391-D0AC-483A-8AC0-49A23F5A3FED}"/>
    <dgm:cxn modelId="{5AF9B135-6BED-4242-B43A-B2983592A9E9}" type="presOf" srcId="{6D43328E-6309-44AB-BBE7-EB03175DC5AC}" destId="{D6C0C436-8CC5-45F5-BE31-CBE88426210A}" srcOrd="0" destOrd="0" presId="urn:microsoft.com/office/officeart/2005/8/layout/vList2"/>
    <dgm:cxn modelId="{55DE0157-19F1-48EC-BAD2-888B396E35F4}" type="presOf" srcId="{7054CF62-0B3B-4BB4-B1E1-83F798237A91}" destId="{1B6A543F-50E3-428E-8534-F6F38FDDAD25}" srcOrd="0" destOrd="0" presId="urn:microsoft.com/office/officeart/2005/8/layout/vList2"/>
    <dgm:cxn modelId="{82D8D32D-E1D3-483B-8B6D-41CD6197E99D}" srcId="{DEE13CFA-C6FC-4647-99F4-8A1D483D2312}" destId="{7054CF62-0B3B-4BB4-B1E1-83F798237A91}" srcOrd="1" destOrd="0" parTransId="{7F5DCBC9-8B5D-4B84-A77B-6961904E9891}" sibTransId="{4CA2CF27-8AF2-4B08-8F42-B1EFD7A6D3C0}"/>
    <dgm:cxn modelId="{9B337BB2-7891-4900-919B-244911CAE153}" srcId="{DEE13CFA-C6FC-4647-99F4-8A1D483D2312}" destId="{AE5FFE47-3F36-4BB9-8C20-1E3C9AAC06D2}" srcOrd="2" destOrd="0" parTransId="{5CD10FC6-8B11-4B3D-9ED8-C55765009774}" sibTransId="{7081E962-9421-47FD-AED9-92E851684E5A}"/>
    <dgm:cxn modelId="{5EB4E8C8-58F0-4DDB-9BE6-2B8A6C54DC39}" srcId="{DEE13CFA-C6FC-4647-99F4-8A1D483D2312}" destId="{72FBCF66-3610-4B35-A9DD-BB1BFB4489C5}" srcOrd="5" destOrd="0" parTransId="{9C60065C-5A4F-4CE1-AAA8-A937F6A5BA44}" sibTransId="{77F021C0-BD07-4FA2-8229-A73837C1DCB2}"/>
    <dgm:cxn modelId="{DE2FFC17-5C22-4454-8FD3-AE933B5AF3BD}" type="presOf" srcId="{AE5FFE47-3F36-4BB9-8C20-1E3C9AAC06D2}" destId="{1DA50EFB-3DDA-40B8-A1D5-B1992807FB8A}" srcOrd="0" destOrd="0" presId="urn:microsoft.com/office/officeart/2005/8/layout/vList2"/>
    <dgm:cxn modelId="{16A02441-D85B-4A02-A45D-93B87F451F25}" type="presOf" srcId="{DF658348-F3FD-48A1-8D16-D1300195B9D5}" destId="{F068613E-EC71-4213-8824-85046718EC95}" srcOrd="0" destOrd="0" presId="urn:microsoft.com/office/officeart/2005/8/layout/vList2"/>
    <dgm:cxn modelId="{8585B05E-EF1B-45FF-96F7-19584DC49F26}" type="presParOf" srcId="{A5A9BAFA-A707-4DF0-B7D6-C3ABE1159A63}" destId="{F068613E-EC71-4213-8824-85046718EC95}" srcOrd="0" destOrd="0" presId="urn:microsoft.com/office/officeart/2005/8/layout/vList2"/>
    <dgm:cxn modelId="{3125C435-B2D8-4F46-8490-4114F763C449}" type="presParOf" srcId="{A5A9BAFA-A707-4DF0-B7D6-C3ABE1159A63}" destId="{D140A2C0-7D95-486A-A238-AC04D10FE296}" srcOrd="1" destOrd="0" presId="urn:microsoft.com/office/officeart/2005/8/layout/vList2"/>
    <dgm:cxn modelId="{173274C0-EE56-4E20-98FA-899D13C9C265}" type="presParOf" srcId="{A5A9BAFA-A707-4DF0-B7D6-C3ABE1159A63}" destId="{1B6A543F-50E3-428E-8534-F6F38FDDAD25}" srcOrd="2" destOrd="0" presId="urn:microsoft.com/office/officeart/2005/8/layout/vList2"/>
    <dgm:cxn modelId="{68D17860-4DD8-45ED-9077-B59B931ADFDC}" type="presParOf" srcId="{A5A9BAFA-A707-4DF0-B7D6-C3ABE1159A63}" destId="{08F5D06F-2D80-46E0-AE58-C7E71AB25238}" srcOrd="3" destOrd="0" presId="urn:microsoft.com/office/officeart/2005/8/layout/vList2"/>
    <dgm:cxn modelId="{8A5E4848-5508-4CC4-9901-AC2EE64BCBF5}" type="presParOf" srcId="{A5A9BAFA-A707-4DF0-B7D6-C3ABE1159A63}" destId="{1DA50EFB-3DDA-40B8-A1D5-B1992807FB8A}" srcOrd="4" destOrd="0" presId="urn:microsoft.com/office/officeart/2005/8/layout/vList2"/>
    <dgm:cxn modelId="{1A8D428D-E4F2-4740-8402-72CF6CC8AB22}" type="presParOf" srcId="{A5A9BAFA-A707-4DF0-B7D6-C3ABE1159A63}" destId="{2B96F14A-A5D5-4A32-BFA2-7FC7C5C9AE39}" srcOrd="5" destOrd="0" presId="urn:microsoft.com/office/officeart/2005/8/layout/vList2"/>
    <dgm:cxn modelId="{1AED85AB-4A70-49BD-B6EF-E1D94DA869D7}" type="presParOf" srcId="{A5A9BAFA-A707-4DF0-B7D6-C3ABE1159A63}" destId="{9837CEA0-E20C-4E2B-AE1E-26DCD2691399}" srcOrd="6" destOrd="0" presId="urn:microsoft.com/office/officeart/2005/8/layout/vList2"/>
    <dgm:cxn modelId="{9DA50850-1F9E-4E2E-BE29-7029E303AA88}" type="presParOf" srcId="{A5A9BAFA-A707-4DF0-B7D6-C3ABE1159A63}" destId="{53751D14-8E64-4C9B-B379-0EEF7AC27994}" srcOrd="7" destOrd="0" presId="urn:microsoft.com/office/officeart/2005/8/layout/vList2"/>
    <dgm:cxn modelId="{4BD78D15-A98A-4B22-9275-EE31D3EA769D}" type="presParOf" srcId="{A5A9BAFA-A707-4DF0-B7D6-C3ABE1159A63}" destId="{A1C2D210-C735-4685-AEBC-0D934E0C7B99}" srcOrd="8" destOrd="0" presId="urn:microsoft.com/office/officeart/2005/8/layout/vList2"/>
    <dgm:cxn modelId="{4E3B87E5-38E5-4D84-9945-E17C86F6AEA2}" type="presParOf" srcId="{A5A9BAFA-A707-4DF0-B7D6-C3ABE1159A63}" destId="{4F0A56C0-C542-4DC1-9BCB-589F557617C5}" srcOrd="9" destOrd="0" presId="urn:microsoft.com/office/officeart/2005/8/layout/vList2"/>
    <dgm:cxn modelId="{6CD572B8-5BC3-4DF7-9022-13EB109A7FAF}" type="presParOf" srcId="{A5A9BAFA-A707-4DF0-B7D6-C3ABE1159A63}" destId="{75463B74-F6DA-44F5-A23F-45A59B559003}" srcOrd="10" destOrd="0" presId="urn:microsoft.com/office/officeart/2005/8/layout/vList2"/>
    <dgm:cxn modelId="{57F44AE9-9E78-4C92-B6B3-797A1425B41F}" type="presParOf" srcId="{A5A9BAFA-A707-4DF0-B7D6-C3ABE1159A63}" destId="{0A47B879-C6EF-4054-B996-1E0146FFE1FB}" srcOrd="11" destOrd="0" presId="urn:microsoft.com/office/officeart/2005/8/layout/vList2"/>
    <dgm:cxn modelId="{028734A6-9927-4D79-8237-C6AE0AD07734}" type="presParOf" srcId="{A5A9BAFA-A707-4DF0-B7D6-C3ABE1159A63}" destId="{D6C0C436-8CC5-45F5-BE31-CBE88426210A}" srcOrd="1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A5084ADA-1D9A-4EF1-BE80-A0E13F9ACA81}">
      <dgm:prSet/>
      <dgm:spPr/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DA950B71-F14B-4F61-8964-0FF8C88D0EC8}" type="presOf" srcId="{A5084ADA-1D9A-4EF1-BE80-A0E13F9ACA81}" destId="{0750DEC2-83F9-472B-907C-A18B82D5D759}" srcOrd="0" destOrd="0" presId="urn:microsoft.com/office/officeart/2005/8/layout/vList2"/>
    <dgm:cxn modelId="{82176A0A-D7C1-4420-8E65-EF52DCE45172}" type="presOf" srcId="{D500752C-15E7-4FA8-AAFE-AAE1FF021EB8}" destId="{0B5BED9C-BD02-46E0-AAD2-45DFC4E1F493}" srcOrd="0" destOrd="0" presId="urn:microsoft.com/office/officeart/2005/8/layout/vList2"/>
    <dgm:cxn modelId="{84CB3954-2B79-41A4-92F0-3474EC116FFE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A5084ADA-1D9A-4EF1-BE80-A0E13F9ACA81}">
      <dgm:prSet/>
      <dgm:spPr/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48FA77E-9465-4831-808F-51D3858AA983}" type="presOf" srcId="{D500752C-15E7-4FA8-AAFE-AAE1FF021EB8}" destId="{0B5BED9C-BD02-46E0-AAD2-45DFC4E1F493}" srcOrd="0" destOrd="0" presId="urn:microsoft.com/office/officeart/2005/8/layout/vList2"/>
    <dgm:cxn modelId="{1C63D203-EE91-45AD-8819-EEA14129E16E}" type="presOf" srcId="{A5084ADA-1D9A-4EF1-BE80-A0E13F9ACA81}" destId="{0750DEC2-83F9-472B-907C-A18B82D5D759}" srcOrd="0" destOrd="0" presId="urn:microsoft.com/office/officeart/2005/8/layout/vList2"/>
    <dgm:cxn modelId="{CA5AD398-0265-4384-A2D0-2CDE99684F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/>
      <dgm:spPr/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2151A173-4C9E-4F19-879C-14E14D0329B7}" type="presOf" srcId="{B8E317C9-700F-4EC5-BF8B-04DC95CD755A}" destId="{98A79825-35D1-4358-BC6B-346D136CB426}" srcOrd="0" destOrd="0" presId="urn:microsoft.com/office/officeart/2005/8/layout/vList2"/>
    <dgm:cxn modelId="{753C7E7D-B728-48EA-9B95-BBCAD6917A8B}" type="presOf" srcId="{BF9C0867-C117-4537-B102-846BA0E23961}" destId="{A4293B3D-8D94-4A45-9D44-9A3D436DE592}" srcOrd="0" destOrd="0" presId="urn:microsoft.com/office/officeart/2005/8/layout/vList2"/>
    <dgm:cxn modelId="{386C1803-EB7A-44BD-9A6E-DC430B96E9AE}" type="presParOf" srcId="{A4293B3D-8D94-4A45-9D44-9A3D436DE592}" destId="{98A79825-35D1-4358-BC6B-346D136CB426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/>
      <dgm:spPr/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B24A213-A127-41FE-9032-3442F37FCBAF}" type="presOf" srcId="{B8E317C9-700F-4EC5-BF8B-04DC95CD755A}" destId="{98A79825-35D1-4358-BC6B-346D136CB426}" srcOrd="0" destOrd="0" presId="urn:microsoft.com/office/officeart/2005/8/layout/vList2"/>
    <dgm:cxn modelId="{38A3D2D3-6114-4B39-9B7F-7FA8B2179D00}" type="presOf" srcId="{BF9C0867-C117-4537-B102-846BA0E23961}" destId="{A4293B3D-8D94-4A45-9D44-9A3D436DE592}" srcOrd="0" destOrd="0" presId="urn:microsoft.com/office/officeart/2005/8/layout/vList2"/>
    <dgm:cxn modelId="{B339B8EA-2470-4C00-A016-46E7A2521C94}" type="presParOf" srcId="{A4293B3D-8D94-4A45-9D44-9A3D436DE592}" destId="{98A79825-35D1-4358-BC6B-346D136CB426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E386FD4-5179-401B-8E2D-E3317B373ADF}">
      <dgm:prSet phldrT="[Текст]"/>
      <dgm:spPr/>
      <dgm:t>
        <a:bodyPr/>
        <a:lstStyle/>
        <a:p>
          <a:r>
            <a:rPr lang="ru-RU" dirty="0" smtClean="0"/>
            <a:t>Безвозмездные поступления  55%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/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5,5%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/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/>
      <dgm:t>
        <a:bodyPr/>
        <a:lstStyle/>
        <a:p>
          <a:r>
            <a:rPr lang="ru-RU" dirty="0" smtClean="0"/>
            <a:t>Налоговые доходы    39,5%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/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7389" custLinFactNeighborY="-447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88871" custLinFactNeighborY="-53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86949" custLinFactNeighborY="-2266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3906" custScaleY="61501" custLinFactNeighborX="44982" custLinFactNeighborY="-37826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NeighborX="72952" custLinFactNeighborY="-3928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88471" custLinFactNeighborY="-13422"/>
      <dgm:spPr/>
      <dgm:t>
        <a:bodyPr/>
        <a:lstStyle/>
        <a:p>
          <a:endParaRPr lang="ru-RU"/>
        </a:p>
      </dgm:t>
    </dgm:pt>
  </dgm:ptLst>
  <dgm:cxnLst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CF623252-E5AB-4E57-841C-37082647C64D}" type="presOf" srcId="{27246D93-DAB6-40D7-9229-AD92B4707905}" destId="{1CE40516-E506-441F-A0E6-E2386F1B2CC8}" srcOrd="0" destOrd="0" presId="urn:microsoft.com/office/officeart/2005/8/layout/gear1"/>
    <dgm:cxn modelId="{36230BC9-F96D-43BB-8B51-A7DA486B2B27}" type="presOf" srcId="{399E324D-E7B5-430C-AA59-CE5DCB169057}" destId="{011600C5-DA6A-4E1E-8111-9A9C214B2103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848C29A7-4713-48A7-8161-C698E476CA24}" type="presOf" srcId="{767923F7-49F0-4467-9F14-8ADE8DE67953}" destId="{043DD38F-3D51-432C-97B0-38AE5F452A95}" srcOrd="0" destOrd="0" presId="urn:microsoft.com/office/officeart/2005/8/layout/gear1"/>
    <dgm:cxn modelId="{278E18EA-C5A2-4676-9A7F-0FDB31B6C4FF}" type="presOf" srcId="{EE386FD4-5179-401B-8E2D-E3317B373ADF}" destId="{E6543DCC-46B9-43BC-91AC-1F2549E97DE6}" srcOrd="0" destOrd="0" presId="urn:microsoft.com/office/officeart/2005/8/layout/gear1"/>
    <dgm:cxn modelId="{DC3FBA34-2355-48F3-BEAB-56CAD0236353}" type="presOf" srcId="{7AC41891-BAB6-4E1F-9952-CBB37B91357C}" destId="{05A085AC-B20D-4167-975E-CE661752DD84}" srcOrd="2" destOrd="0" presId="urn:microsoft.com/office/officeart/2005/8/layout/gear1"/>
    <dgm:cxn modelId="{317EAF2F-4578-4558-B43B-1B6CAAF7C418}" type="presOf" srcId="{EE386FD4-5179-401B-8E2D-E3317B373ADF}" destId="{D2400F43-4CDF-4C4D-BA6B-615E6938D7A2}" srcOrd="2" destOrd="0" presId="urn:microsoft.com/office/officeart/2005/8/layout/gear1"/>
    <dgm:cxn modelId="{FF63A76A-2A73-4D55-A430-BA75712441B1}" type="presOf" srcId="{8AEEEAE4-7D85-4EDD-B6D7-DDAD499AB136}" destId="{E295EF1D-61E2-49EF-AD6F-2E93A6CDECB0}" srcOrd="2" destOrd="0" presId="urn:microsoft.com/office/officeart/2005/8/layout/gear1"/>
    <dgm:cxn modelId="{57AEB617-B3B7-448E-9470-46D66BB18DE8}" type="presOf" srcId="{8AEEEAE4-7D85-4EDD-B6D7-DDAD499AB136}" destId="{7E8461A0-D54E-40A5-B0A1-709BB2578D82}" srcOrd="0" destOrd="0" presId="urn:microsoft.com/office/officeart/2005/8/layout/gear1"/>
    <dgm:cxn modelId="{CFC0C10A-D40A-421A-8C0B-E9542994BC83}" type="presOf" srcId="{8AEEEAE4-7D85-4EDD-B6D7-DDAD499AB136}" destId="{D1CD935C-95A4-4259-B0C9-720292667C8E}" srcOrd="1" destOrd="0" presId="urn:microsoft.com/office/officeart/2005/8/layout/gear1"/>
    <dgm:cxn modelId="{AA07B619-5E8B-495B-9F61-E0C393AA528C}" type="presOf" srcId="{8AEEEAE4-7D85-4EDD-B6D7-DDAD499AB136}" destId="{D5CF429C-2BF3-496E-B6B5-82C9BED843B3}" srcOrd="3" destOrd="0" presId="urn:microsoft.com/office/officeart/2005/8/layout/gear1"/>
    <dgm:cxn modelId="{08D54C5D-5E68-45A1-85CB-1FD8BB6598A8}" type="presOf" srcId="{7AC41891-BAB6-4E1F-9952-CBB37B91357C}" destId="{35B7AA94-81BA-4359-AD52-558E136648F2}" srcOrd="1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04251614-224C-4767-BBC7-65404353F138}" type="presOf" srcId="{9F22AAF9-6E68-4DDE-B3DC-6120131E8F55}" destId="{0188DD12-686F-4326-B31E-54D90616AB67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6D054A80-04AD-4600-90D7-37ABDB39A6FD}" type="presOf" srcId="{EE386FD4-5179-401B-8E2D-E3317B373ADF}" destId="{A1B8C3FE-8657-4B56-922A-2CA5FF36A113}" srcOrd="1" destOrd="0" presId="urn:microsoft.com/office/officeart/2005/8/layout/gear1"/>
    <dgm:cxn modelId="{1668B302-3698-401C-803C-98988F5B3194}" type="presOf" srcId="{7AC41891-BAB6-4E1F-9952-CBB37B91357C}" destId="{116D36B4-4133-478A-B319-62D261878BFC}" srcOrd="0" destOrd="0" presId="urn:microsoft.com/office/officeart/2005/8/layout/gear1"/>
    <dgm:cxn modelId="{56134F76-83FB-425F-B74B-D3BDAD840839}" type="presParOf" srcId="{043DD38F-3D51-432C-97B0-38AE5F452A95}" destId="{E6543DCC-46B9-43BC-91AC-1F2549E97DE6}" srcOrd="0" destOrd="0" presId="urn:microsoft.com/office/officeart/2005/8/layout/gear1"/>
    <dgm:cxn modelId="{76507B26-64AE-4BB2-85D4-AF02393B7F14}" type="presParOf" srcId="{043DD38F-3D51-432C-97B0-38AE5F452A95}" destId="{A1B8C3FE-8657-4B56-922A-2CA5FF36A113}" srcOrd="1" destOrd="0" presId="urn:microsoft.com/office/officeart/2005/8/layout/gear1"/>
    <dgm:cxn modelId="{A6FA8209-195F-47E7-81E2-78F264E72F72}" type="presParOf" srcId="{043DD38F-3D51-432C-97B0-38AE5F452A95}" destId="{D2400F43-4CDF-4C4D-BA6B-615E6938D7A2}" srcOrd="2" destOrd="0" presId="urn:microsoft.com/office/officeart/2005/8/layout/gear1"/>
    <dgm:cxn modelId="{4DFA5455-2564-4F23-8AE9-674CEC2BD907}" type="presParOf" srcId="{043DD38F-3D51-432C-97B0-38AE5F452A95}" destId="{116D36B4-4133-478A-B319-62D261878BFC}" srcOrd="3" destOrd="0" presId="urn:microsoft.com/office/officeart/2005/8/layout/gear1"/>
    <dgm:cxn modelId="{B7B01033-6EDA-41E6-991C-FF4A955A1C14}" type="presParOf" srcId="{043DD38F-3D51-432C-97B0-38AE5F452A95}" destId="{35B7AA94-81BA-4359-AD52-558E136648F2}" srcOrd="4" destOrd="0" presId="urn:microsoft.com/office/officeart/2005/8/layout/gear1"/>
    <dgm:cxn modelId="{A30169C9-8947-49FA-BA23-D8C44D10D3E6}" type="presParOf" srcId="{043DD38F-3D51-432C-97B0-38AE5F452A95}" destId="{05A085AC-B20D-4167-975E-CE661752DD84}" srcOrd="5" destOrd="0" presId="urn:microsoft.com/office/officeart/2005/8/layout/gear1"/>
    <dgm:cxn modelId="{B6A7AD3C-BC85-448B-86F5-6ABC51BCBF81}" type="presParOf" srcId="{043DD38F-3D51-432C-97B0-38AE5F452A95}" destId="{7E8461A0-D54E-40A5-B0A1-709BB2578D82}" srcOrd="6" destOrd="0" presId="urn:microsoft.com/office/officeart/2005/8/layout/gear1"/>
    <dgm:cxn modelId="{D962467E-6AF2-484D-A9D8-19C663D72537}" type="presParOf" srcId="{043DD38F-3D51-432C-97B0-38AE5F452A95}" destId="{D1CD935C-95A4-4259-B0C9-720292667C8E}" srcOrd="7" destOrd="0" presId="urn:microsoft.com/office/officeart/2005/8/layout/gear1"/>
    <dgm:cxn modelId="{07EBB373-ADD5-49E6-AB89-90F9AD2FA012}" type="presParOf" srcId="{043DD38F-3D51-432C-97B0-38AE5F452A95}" destId="{E295EF1D-61E2-49EF-AD6F-2E93A6CDECB0}" srcOrd="8" destOrd="0" presId="urn:microsoft.com/office/officeart/2005/8/layout/gear1"/>
    <dgm:cxn modelId="{6DA0C636-A077-43C5-83FB-174E3FDF2FEA}" type="presParOf" srcId="{043DD38F-3D51-432C-97B0-38AE5F452A95}" destId="{D5CF429C-2BF3-496E-B6B5-82C9BED843B3}" srcOrd="9" destOrd="0" presId="urn:microsoft.com/office/officeart/2005/8/layout/gear1"/>
    <dgm:cxn modelId="{8E9B3931-CC3A-42BD-BF20-89352995DE68}" type="presParOf" srcId="{043DD38F-3D51-432C-97B0-38AE5F452A95}" destId="{1CE40516-E506-441F-A0E6-E2386F1B2CC8}" srcOrd="10" destOrd="0" presId="urn:microsoft.com/office/officeart/2005/8/layout/gear1"/>
    <dgm:cxn modelId="{1C5432A1-CD67-4B1F-BE94-0C7AA753EFEC}" type="presParOf" srcId="{043DD38F-3D51-432C-97B0-38AE5F452A95}" destId="{011600C5-DA6A-4E1E-8111-9A9C214B2103}" srcOrd="11" destOrd="0" presId="urn:microsoft.com/office/officeart/2005/8/layout/gear1"/>
    <dgm:cxn modelId="{84190F2F-C57E-41E1-87F9-6268A5541E9F}" type="presParOf" srcId="{043DD38F-3D51-432C-97B0-38AE5F452A95}" destId="{0188DD12-686F-4326-B31E-54D90616AB67}" srcOrd="12" destOrd="0" presId="urn:microsoft.com/office/officeart/2005/8/layout/gear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4C5274-22E8-43CF-8C65-5E8B448A20D6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4DFD1-3071-4CEB-AEBE-9BBAFEAF926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Налоговые доходы</a:t>
          </a:r>
          <a:endParaRPr lang="ru-RU" sz="3200" dirty="0">
            <a:solidFill>
              <a:srgbClr val="C00000"/>
            </a:solidFill>
          </a:endParaRPr>
        </a:p>
      </dgm:t>
    </dgm:pt>
    <dgm:pt modelId="{DB4973BB-F942-4553-A630-C1CFFDC32415}" type="parTrans" cxnId="{748DD277-4157-45ED-918D-FC1F53DB3AEE}">
      <dgm:prSet/>
      <dgm:spPr/>
      <dgm:t>
        <a:bodyPr/>
        <a:lstStyle/>
        <a:p>
          <a:endParaRPr lang="ru-RU"/>
        </a:p>
      </dgm:t>
    </dgm:pt>
    <dgm:pt modelId="{D032AD31-53C6-4083-9CB4-73E561334ABB}" type="sibTrans" cxnId="{748DD277-4157-45ED-918D-FC1F53DB3AEE}">
      <dgm:prSet/>
      <dgm:spPr/>
      <dgm:t>
        <a:bodyPr/>
        <a:lstStyle/>
        <a:p>
          <a:endParaRPr lang="ru-RU"/>
        </a:p>
      </dgm:t>
    </dgm:pt>
    <dgm:pt modelId="{19E1682D-392F-4DB6-B8F2-02340F8E177D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Налог на вмененный доход</a:t>
          </a:r>
        </a:p>
        <a:p>
          <a:r>
            <a:rPr lang="ru-RU" sz="2000" dirty="0" smtClean="0">
              <a:solidFill>
                <a:srgbClr val="FF0000"/>
              </a:solidFill>
            </a:rPr>
            <a:t>5%</a:t>
          </a:r>
          <a:endParaRPr lang="ru-RU" sz="2000" dirty="0">
            <a:solidFill>
              <a:srgbClr val="FF0000"/>
            </a:solidFill>
          </a:endParaRPr>
        </a:p>
      </dgm:t>
    </dgm:pt>
    <dgm:pt modelId="{CDD6A28C-627C-4525-BB83-E52E9B2ADD7D}" type="parTrans" cxnId="{72BB2397-0E59-4616-BE2E-ECDFD60ADEC6}">
      <dgm:prSet/>
      <dgm:spPr/>
      <dgm:t>
        <a:bodyPr/>
        <a:lstStyle/>
        <a:p>
          <a:endParaRPr lang="ru-RU" dirty="0"/>
        </a:p>
      </dgm:t>
    </dgm:pt>
    <dgm:pt modelId="{1239CE6F-DEDE-42F3-962E-058D9EE0C090}" type="sibTrans" cxnId="{72BB2397-0E59-4616-BE2E-ECDFD60ADEC6}">
      <dgm:prSet/>
      <dgm:spPr/>
      <dgm:t>
        <a:bodyPr/>
        <a:lstStyle/>
        <a:p>
          <a:endParaRPr lang="ru-RU"/>
        </a:p>
      </dgm:t>
    </dgm:pt>
    <dgm:pt modelId="{3FBB7A72-13D1-4B7F-A95E-7B320BC5DD84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FF0000"/>
              </a:solidFill>
            </a:rPr>
            <a:t>Налог на имущество физических лиц                 1,9 %</a:t>
          </a:r>
          <a:endParaRPr lang="ru-RU" sz="2000" dirty="0">
            <a:solidFill>
              <a:srgbClr val="FF0000"/>
            </a:solidFill>
          </a:endParaRPr>
        </a:p>
      </dgm:t>
    </dgm:pt>
    <dgm:pt modelId="{CE18144F-EFB5-41CD-B74B-8BBC1803066B}" type="parTrans" cxnId="{BEB81643-4522-4DE5-B438-B634A4CBC036}">
      <dgm:prSet/>
      <dgm:spPr/>
      <dgm:t>
        <a:bodyPr/>
        <a:lstStyle/>
        <a:p>
          <a:endParaRPr lang="ru-RU" dirty="0"/>
        </a:p>
      </dgm:t>
    </dgm:pt>
    <dgm:pt modelId="{6A65B66F-A160-49FE-A3EB-FC4EA07AD78D}" type="sibTrans" cxnId="{BEB81643-4522-4DE5-B438-B634A4CBC036}">
      <dgm:prSet/>
      <dgm:spPr/>
      <dgm:t>
        <a:bodyPr/>
        <a:lstStyle/>
        <a:p>
          <a:endParaRPr lang="ru-RU"/>
        </a:p>
      </dgm:t>
    </dgm:pt>
    <dgm:pt modelId="{0FE72D67-47B3-4D74-B746-6901D8A84E2E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r>
            <a:rPr lang="ru-RU" sz="2200" dirty="0" smtClean="0">
              <a:solidFill>
                <a:srgbClr val="FF0000"/>
              </a:solidFill>
            </a:rPr>
            <a:t>Земельный налог            7,1%</a:t>
          </a:r>
          <a:endParaRPr lang="ru-RU" sz="2200" dirty="0">
            <a:solidFill>
              <a:srgbClr val="FF0000"/>
            </a:solidFill>
          </a:endParaRPr>
        </a:p>
      </dgm:t>
    </dgm:pt>
    <dgm:pt modelId="{FA8C1E5A-C92C-4613-8D8F-AFC4AB91FED9}" type="parTrans" cxnId="{D2F5CCC1-8925-4154-8719-AA694BD1152E}">
      <dgm:prSet/>
      <dgm:spPr/>
      <dgm:t>
        <a:bodyPr/>
        <a:lstStyle/>
        <a:p>
          <a:endParaRPr lang="ru-RU" dirty="0"/>
        </a:p>
      </dgm:t>
    </dgm:pt>
    <dgm:pt modelId="{3FC9AB70-2AF1-433E-82D5-562E8A942E68}" type="sibTrans" cxnId="{D2F5CCC1-8925-4154-8719-AA694BD1152E}">
      <dgm:prSet/>
      <dgm:spPr/>
      <dgm:t>
        <a:bodyPr/>
        <a:lstStyle/>
        <a:p>
          <a:endParaRPr lang="ru-RU"/>
        </a:p>
      </dgm:t>
    </dgm:pt>
    <dgm:pt modelId="{D10718F0-380F-44AA-96BA-145E0D4CC395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l"/>
          <a:endParaRPr lang="ru-RU" sz="2000" dirty="0">
            <a:solidFill>
              <a:srgbClr val="FF0000"/>
            </a:solidFill>
          </a:endParaRPr>
        </a:p>
      </dgm:t>
    </dgm:pt>
    <dgm:pt modelId="{29011CA4-D182-47AD-B11C-88140A4B8A57}" type="parTrans" cxnId="{31CAE76F-5629-46C2-8968-6B332E37C02F}">
      <dgm:prSet/>
      <dgm:spPr/>
      <dgm:t>
        <a:bodyPr/>
        <a:lstStyle/>
        <a:p>
          <a:endParaRPr lang="ru-RU"/>
        </a:p>
      </dgm:t>
    </dgm:pt>
    <dgm:pt modelId="{AADC0540-D047-45B7-84D6-2175B5ECE358}" type="sibTrans" cxnId="{31CAE76F-5629-46C2-8968-6B332E37C02F}">
      <dgm:prSet/>
      <dgm:spPr/>
      <dgm:t>
        <a:bodyPr/>
        <a:lstStyle/>
        <a:p>
          <a:endParaRPr lang="ru-RU"/>
        </a:p>
      </dgm:t>
    </dgm:pt>
    <dgm:pt modelId="{13EAC122-5FB8-4E76-BE8D-5657AE148BAA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Налог на доходы физических лиц              81%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1C4C9271-A3FF-4771-B14D-755CEFC5762D}" type="parTrans" cxnId="{907AC635-577C-48B3-8746-A034E9FEA8FC}">
      <dgm:prSet/>
      <dgm:spPr/>
      <dgm:t>
        <a:bodyPr/>
        <a:lstStyle/>
        <a:p>
          <a:endParaRPr lang="ru-RU" dirty="0"/>
        </a:p>
      </dgm:t>
    </dgm:pt>
    <dgm:pt modelId="{C2952170-FB37-4620-95EC-9DC75DC001A3}" type="sibTrans" cxnId="{907AC635-577C-48B3-8746-A034E9FEA8FC}">
      <dgm:prSet/>
      <dgm:spPr/>
      <dgm:t>
        <a:bodyPr/>
        <a:lstStyle/>
        <a:p>
          <a:endParaRPr lang="ru-RU"/>
        </a:p>
      </dgm:t>
    </dgm:pt>
    <dgm:pt modelId="{9C1BE8F1-6AB1-435C-B2E6-014BD718C398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l"/>
          <a:endParaRPr lang="ru-RU" sz="1200" dirty="0">
            <a:solidFill>
              <a:srgbClr val="FF0000"/>
            </a:solidFill>
          </a:endParaRPr>
        </a:p>
      </dgm:t>
    </dgm:pt>
    <dgm:pt modelId="{25257CAF-4FB3-4C2E-AC4B-43EDB0BD854C}" type="parTrans" cxnId="{E74003EA-1C8C-49FC-9855-7C7B09F43DF6}">
      <dgm:prSet/>
      <dgm:spPr/>
      <dgm:t>
        <a:bodyPr/>
        <a:lstStyle/>
        <a:p>
          <a:endParaRPr lang="ru-RU"/>
        </a:p>
      </dgm:t>
    </dgm:pt>
    <dgm:pt modelId="{AC90488C-A12E-4DBD-AB37-177B4A3E0EE4}" type="sibTrans" cxnId="{E74003EA-1C8C-49FC-9855-7C7B09F43DF6}">
      <dgm:prSet/>
      <dgm:spPr/>
      <dgm:t>
        <a:bodyPr/>
        <a:lstStyle/>
        <a:p>
          <a:endParaRPr lang="ru-RU"/>
        </a:p>
      </dgm:t>
    </dgm:pt>
    <dgm:pt modelId="{C84FC86F-AA3F-4C0D-A0EE-0EECA3A1F0C0}" type="pres">
      <dgm:prSet presAssocID="{124C5274-22E8-43CF-8C65-5E8B448A20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1393F3-937F-4696-82BB-025E40EBDE84}" type="pres">
      <dgm:prSet presAssocID="{CE44DFD1-3071-4CEB-AEBE-9BBAFEAF9267}" presName="centerShape" presStyleLbl="node0" presStyleIdx="0" presStyleCnt="1" custScaleX="198935" custScaleY="114260"/>
      <dgm:spPr/>
      <dgm:t>
        <a:bodyPr/>
        <a:lstStyle/>
        <a:p>
          <a:endParaRPr lang="ru-RU"/>
        </a:p>
      </dgm:t>
    </dgm:pt>
    <dgm:pt modelId="{958CA182-811B-483A-AC5D-F51384243AF9}" type="pres">
      <dgm:prSet presAssocID="{1C4C9271-A3FF-4771-B14D-755CEFC5762D}" presName="Name9" presStyleLbl="parChTrans1D2" presStyleIdx="0" presStyleCnt="4"/>
      <dgm:spPr/>
      <dgm:t>
        <a:bodyPr/>
        <a:lstStyle/>
        <a:p>
          <a:endParaRPr lang="ru-RU"/>
        </a:p>
      </dgm:t>
    </dgm:pt>
    <dgm:pt modelId="{DB743748-A1ED-49E2-8F17-5801CC63CC9C}" type="pres">
      <dgm:prSet presAssocID="{1C4C9271-A3FF-4771-B14D-755CEFC5762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6A9E83E-2302-4232-9BAB-BD81815EF655}" type="pres">
      <dgm:prSet presAssocID="{13EAC122-5FB8-4E76-BE8D-5657AE148BAA}" presName="node" presStyleLbl="node1" presStyleIdx="0" presStyleCnt="4" custScaleX="185688" custScaleY="112270" custRadScaleRad="94047" custRadScaleInc="-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3F7D3-5D66-4DF2-9E3B-0A30F6F50C1D}" type="pres">
      <dgm:prSet presAssocID="{CDD6A28C-627C-4525-BB83-E52E9B2ADD7D}" presName="Name9" presStyleLbl="parChTrans1D2" presStyleIdx="1" presStyleCnt="4"/>
      <dgm:spPr/>
      <dgm:t>
        <a:bodyPr/>
        <a:lstStyle/>
        <a:p>
          <a:endParaRPr lang="ru-RU"/>
        </a:p>
      </dgm:t>
    </dgm:pt>
    <dgm:pt modelId="{5201AA2F-42AD-470C-95E5-7EF3E32D47B8}" type="pres">
      <dgm:prSet presAssocID="{CDD6A28C-627C-4525-BB83-E52E9B2ADD7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C473E65-179C-4AC5-A27C-B2BF5A8F71D8}" type="pres">
      <dgm:prSet presAssocID="{19E1682D-392F-4DB6-B8F2-02340F8E177D}" presName="node" presStyleLbl="node1" presStyleIdx="1" presStyleCnt="4" custScaleX="157155" custScaleY="132972" custRadScaleRad="157082" custRadScaleInc="-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A0D96-6B2B-4815-B96D-C5BB1A153401}" type="pres">
      <dgm:prSet presAssocID="{CE18144F-EFB5-41CD-B74B-8BBC1803066B}" presName="Name9" presStyleLbl="parChTrans1D2" presStyleIdx="2" presStyleCnt="4"/>
      <dgm:spPr/>
      <dgm:t>
        <a:bodyPr/>
        <a:lstStyle/>
        <a:p>
          <a:endParaRPr lang="ru-RU"/>
        </a:p>
      </dgm:t>
    </dgm:pt>
    <dgm:pt modelId="{0C0FD651-52D2-462C-9645-C055558E5F85}" type="pres">
      <dgm:prSet presAssocID="{CE18144F-EFB5-41CD-B74B-8BBC1803066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02CA87B-27E3-4CFA-8408-2DC8CA735AE8}" type="pres">
      <dgm:prSet presAssocID="{3FBB7A72-13D1-4B7F-A95E-7B320BC5DD84}" presName="node" presStyleLbl="node1" presStyleIdx="2" presStyleCnt="4" custScaleX="186745" custScaleY="11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2D23A-DF89-4C68-85E0-48AFFFC26CA7}" type="pres">
      <dgm:prSet presAssocID="{FA8C1E5A-C92C-4613-8D8F-AFC4AB91FED9}" presName="Name9" presStyleLbl="parChTrans1D2" presStyleIdx="3" presStyleCnt="4"/>
      <dgm:spPr/>
      <dgm:t>
        <a:bodyPr/>
        <a:lstStyle/>
        <a:p>
          <a:endParaRPr lang="ru-RU"/>
        </a:p>
      </dgm:t>
    </dgm:pt>
    <dgm:pt modelId="{D07B739F-B79B-45DB-B2E6-C7B79C50355F}" type="pres">
      <dgm:prSet presAssocID="{FA8C1E5A-C92C-4613-8D8F-AFC4AB91FED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B3F424-5CB8-4F23-8432-F55ECCF1F980}" type="pres">
      <dgm:prSet presAssocID="{0FE72D67-47B3-4D74-B746-6901D8A84E2E}" presName="node" presStyleLbl="node1" presStyleIdx="3" presStyleCnt="4" custScaleX="156861" custScaleY="130685" custRadScaleRad="154731" custRadScaleInc="-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0FA163-6A3E-4EA9-92A9-609C5396C29A}" type="presOf" srcId="{CE18144F-EFB5-41CD-B74B-8BBC1803066B}" destId="{A23A0D96-6B2B-4815-B96D-C5BB1A153401}" srcOrd="0" destOrd="0" presId="urn:microsoft.com/office/officeart/2005/8/layout/radial1"/>
    <dgm:cxn modelId="{DFC337D7-3F84-4E8B-A9EF-DA53316511B3}" type="presOf" srcId="{D10718F0-380F-44AA-96BA-145E0D4CC395}" destId="{C7B3F424-5CB8-4F23-8432-F55ECCF1F980}" srcOrd="0" destOrd="1" presId="urn:microsoft.com/office/officeart/2005/8/layout/radial1"/>
    <dgm:cxn modelId="{748DD277-4157-45ED-918D-FC1F53DB3AEE}" srcId="{124C5274-22E8-43CF-8C65-5E8B448A20D6}" destId="{CE44DFD1-3071-4CEB-AEBE-9BBAFEAF9267}" srcOrd="0" destOrd="0" parTransId="{DB4973BB-F942-4553-A630-C1CFFDC32415}" sibTransId="{D032AD31-53C6-4083-9CB4-73E561334ABB}"/>
    <dgm:cxn modelId="{BDCCDAC5-5F92-45C0-A34B-E55702C26ED2}" type="presOf" srcId="{13EAC122-5FB8-4E76-BE8D-5657AE148BAA}" destId="{96A9E83E-2302-4232-9BAB-BD81815EF655}" srcOrd="0" destOrd="0" presId="urn:microsoft.com/office/officeart/2005/8/layout/radial1"/>
    <dgm:cxn modelId="{F5C57B09-5057-4018-9091-6C91E6D74496}" type="presOf" srcId="{0FE72D67-47B3-4D74-B746-6901D8A84E2E}" destId="{C7B3F424-5CB8-4F23-8432-F55ECCF1F980}" srcOrd="0" destOrd="0" presId="urn:microsoft.com/office/officeart/2005/8/layout/radial1"/>
    <dgm:cxn modelId="{82D8CB0B-8714-47B2-8B08-9B6756426F9A}" type="presOf" srcId="{1C4C9271-A3FF-4771-B14D-755CEFC5762D}" destId="{DB743748-A1ED-49E2-8F17-5801CC63CC9C}" srcOrd="1" destOrd="0" presId="urn:microsoft.com/office/officeart/2005/8/layout/radial1"/>
    <dgm:cxn modelId="{907AC635-577C-48B3-8746-A034E9FEA8FC}" srcId="{CE44DFD1-3071-4CEB-AEBE-9BBAFEAF9267}" destId="{13EAC122-5FB8-4E76-BE8D-5657AE148BAA}" srcOrd="0" destOrd="0" parTransId="{1C4C9271-A3FF-4771-B14D-755CEFC5762D}" sibTransId="{C2952170-FB37-4620-95EC-9DC75DC001A3}"/>
    <dgm:cxn modelId="{D603A164-D9D7-4F79-A8A8-041CB97515DF}" type="presOf" srcId="{CDD6A28C-627C-4525-BB83-E52E9B2ADD7D}" destId="{5201AA2F-42AD-470C-95E5-7EF3E32D47B8}" srcOrd="1" destOrd="0" presId="urn:microsoft.com/office/officeart/2005/8/layout/radial1"/>
    <dgm:cxn modelId="{690A7B31-082F-4B90-9774-606A6CB2D767}" type="presOf" srcId="{1C4C9271-A3FF-4771-B14D-755CEFC5762D}" destId="{958CA182-811B-483A-AC5D-F51384243AF9}" srcOrd="0" destOrd="0" presId="urn:microsoft.com/office/officeart/2005/8/layout/radial1"/>
    <dgm:cxn modelId="{335EA48E-D6AB-4C15-A8CE-C65E38711547}" type="presOf" srcId="{CE18144F-EFB5-41CD-B74B-8BBC1803066B}" destId="{0C0FD651-52D2-462C-9645-C055558E5F85}" srcOrd="1" destOrd="0" presId="urn:microsoft.com/office/officeart/2005/8/layout/radial1"/>
    <dgm:cxn modelId="{714905B0-FDD7-43B7-B10E-1E713C4A2A28}" type="presOf" srcId="{CDD6A28C-627C-4525-BB83-E52E9B2ADD7D}" destId="{2F43F7D3-5D66-4DF2-9E3B-0A30F6F50C1D}" srcOrd="0" destOrd="0" presId="urn:microsoft.com/office/officeart/2005/8/layout/radial1"/>
    <dgm:cxn modelId="{E74003EA-1C8C-49FC-9855-7C7B09F43DF6}" srcId="{3FBB7A72-13D1-4B7F-A95E-7B320BC5DD84}" destId="{9C1BE8F1-6AB1-435C-B2E6-014BD718C398}" srcOrd="0" destOrd="0" parTransId="{25257CAF-4FB3-4C2E-AC4B-43EDB0BD854C}" sibTransId="{AC90488C-A12E-4DBD-AB37-177B4A3E0EE4}"/>
    <dgm:cxn modelId="{A93775F8-D301-47BC-ADA7-8028C0198BE5}" type="presOf" srcId="{FA8C1E5A-C92C-4613-8D8F-AFC4AB91FED9}" destId="{FF12D23A-DF89-4C68-85E0-48AFFFC26CA7}" srcOrd="0" destOrd="0" presId="urn:microsoft.com/office/officeart/2005/8/layout/radial1"/>
    <dgm:cxn modelId="{2D282302-A179-433B-BBD0-B9B4CED96F75}" type="presOf" srcId="{CE44DFD1-3071-4CEB-AEBE-9BBAFEAF9267}" destId="{C11393F3-937F-4696-82BB-025E40EBDE84}" srcOrd="0" destOrd="0" presId="urn:microsoft.com/office/officeart/2005/8/layout/radial1"/>
    <dgm:cxn modelId="{147C9A50-4847-43AE-8B8D-167952775226}" type="presOf" srcId="{3FBB7A72-13D1-4B7F-A95E-7B320BC5DD84}" destId="{B02CA87B-27E3-4CFA-8408-2DC8CA735AE8}" srcOrd="0" destOrd="0" presId="urn:microsoft.com/office/officeart/2005/8/layout/radial1"/>
    <dgm:cxn modelId="{F44818A9-B243-4695-9548-C756AEDF1BCC}" type="presOf" srcId="{FA8C1E5A-C92C-4613-8D8F-AFC4AB91FED9}" destId="{D07B739F-B79B-45DB-B2E6-C7B79C50355F}" srcOrd="1" destOrd="0" presId="urn:microsoft.com/office/officeart/2005/8/layout/radial1"/>
    <dgm:cxn modelId="{72BB2397-0E59-4616-BE2E-ECDFD60ADEC6}" srcId="{CE44DFD1-3071-4CEB-AEBE-9BBAFEAF9267}" destId="{19E1682D-392F-4DB6-B8F2-02340F8E177D}" srcOrd="1" destOrd="0" parTransId="{CDD6A28C-627C-4525-BB83-E52E9B2ADD7D}" sibTransId="{1239CE6F-DEDE-42F3-962E-058D9EE0C090}"/>
    <dgm:cxn modelId="{31CAE76F-5629-46C2-8968-6B332E37C02F}" srcId="{0FE72D67-47B3-4D74-B746-6901D8A84E2E}" destId="{D10718F0-380F-44AA-96BA-145E0D4CC395}" srcOrd="0" destOrd="0" parTransId="{29011CA4-D182-47AD-B11C-88140A4B8A57}" sibTransId="{AADC0540-D047-45B7-84D6-2175B5ECE358}"/>
    <dgm:cxn modelId="{BEB81643-4522-4DE5-B438-B634A4CBC036}" srcId="{CE44DFD1-3071-4CEB-AEBE-9BBAFEAF9267}" destId="{3FBB7A72-13D1-4B7F-A95E-7B320BC5DD84}" srcOrd="2" destOrd="0" parTransId="{CE18144F-EFB5-41CD-B74B-8BBC1803066B}" sibTransId="{6A65B66F-A160-49FE-A3EB-FC4EA07AD78D}"/>
    <dgm:cxn modelId="{D2F5CCC1-8925-4154-8719-AA694BD1152E}" srcId="{CE44DFD1-3071-4CEB-AEBE-9BBAFEAF9267}" destId="{0FE72D67-47B3-4D74-B746-6901D8A84E2E}" srcOrd="3" destOrd="0" parTransId="{FA8C1E5A-C92C-4613-8D8F-AFC4AB91FED9}" sibTransId="{3FC9AB70-2AF1-433E-82D5-562E8A942E68}"/>
    <dgm:cxn modelId="{0606B94D-D95C-4551-880C-155862EFB2E1}" type="presOf" srcId="{9C1BE8F1-6AB1-435C-B2E6-014BD718C398}" destId="{B02CA87B-27E3-4CFA-8408-2DC8CA735AE8}" srcOrd="0" destOrd="1" presId="urn:microsoft.com/office/officeart/2005/8/layout/radial1"/>
    <dgm:cxn modelId="{D912EC9D-5339-44BB-86AD-710529EAEA2C}" type="presOf" srcId="{124C5274-22E8-43CF-8C65-5E8B448A20D6}" destId="{C84FC86F-AA3F-4C0D-A0EE-0EECA3A1F0C0}" srcOrd="0" destOrd="0" presId="urn:microsoft.com/office/officeart/2005/8/layout/radial1"/>
    <dgm:cxn modelId="{5F0EB260-B48E-4CEE-8085-CDE66778D639}" type="presOf" srcId="{19E1682D-392F-4DB6-B8F2-02340F8E177D}" destId="{0C473E65-179C-4AC5-A27C-B2BF5A8F71D8}" srcOrd="0" destOrd="0" presId="urn:microsoft.com/office/officeart/2005/8/layout/radial1"/>
    <dgm:cxn modelId="{39FF56F3-A090-49DC-B861-191B03390AA4}" type="presParOf" srcId="{C84FC86F-AA3F-4C0D-A0EE-0EECA3A1F0C0}" destId="{C11393F3-937F-4696-82BB-025E40EBDE84}" srcOrd="0" destOrd="0" presId="urn:microsoft.com/office/officeart/2005/8/layout/radial1"/>
    <dgm:cxn modelId="{CEAF1187-142F-4D40-8640-154E0FB9A315}" type="presParOf" srcId="{C84FC86F-AA3F-4C0D-A0EE-0EECA3A1F0C0}" destId="{958CA182-811B-483A-AC5D-F51384243AF9}" srcOrd="1" destOrd="0" presId="urn:microsoft.com/office/officeart/2005/8/layout/radial1"/>
    <dgm:cxn modelId="{CD531D5D-D476-40A7-BA94-9AC9575613F4}" type="presParOf" srcId="{958CA182-811B-483A-AC5D-F51384243AF9}" destId="{DB743748-A1ED-49E2-8F17-5801CC63CC9C}" srcOrd="0" destOrd="0" presId="urn:microsoft.com/office/officeart/2005/8/layout/radial1"/>
    <dgm:cxn modelId="{C125511A-9F4D-4F99-B7E2-9AE254FC3BDB}" type="presParOf" srcId="{C84FC86F-AA3F-4C0D-A0EE-0EECA3A1F0C0}" destId="{96A9E83E-2302-4232-9BAB-BD81815EF655}" srcOrd="2" destOrd="0" presId="urn:microsoft.com/office/officeart/2005/8/layout/radial1"/>
    <dgm:cxn modelId="{7C939850-5231-489B-8C16-D733408B20AD}" type="presParOf" srcId="{C84FC86F-AA3F-4C0D-A0EE-0EECA3A1F0C0}" destId="{2F43F7D3-5D66-4DF2-9E3B-0A30F6F50C1D}" srcOrd="3" destOrd="0" presId="urn:microsoft.com/office/officeart/2005/8/layout/radial1"/>
    <dgm:cxn modelId="{C43069A9-D5F9-4EDB-907A-BD103AB0A58E}" type="presParOf" srcId="{2F43F7D3-5D66-4DF2-9E3B-0A30F6F50C1D}" destId="{5201AA2F-42AD-470C-95E5-7EF3E32D47B8}" srcOrd="0" destOrd="0" presId="urn:microsoft.com/office/officeart/2005/8/layout/radial1"/>
    <dgm:cxn modelId="{53EB93FB-E79D-4A83-9858-4379C5068F76}" type="presParOf" srcId="{C84FC86F-AA3F-4C0D-A0EE-0EECA3A1F0C0}" destId="{0C473E65-179C-4AC5-A27C-B2BF5A8F71D8}" srcOrd="4" destOrd="0" presId="urn:microsoft.com/office/officeart/2005/8/layout/radial1"/>
    <dgm:cxn modelId="{84F58F3D-6862-4410-B525-407786506C57}" type="presParOf" srcId="{C84FC86F-AA3F-4C0D-A0EE-0EECA3A1F0C0}" destId="{A23A0D96-6B2B-4815-B96D-C5BB1A153401}" srcOrd="5" destOrd="0" presId="urn:microsoft.com/office/officeart/2005/8/layout/radial1"/>
    <dgm:cxn modelId="{8D3306AF-8E58-4D65-926A-864C212D8395}" type="presParOf" srcId="{A23A0D96-6B2B-4815-B96D-C5BB1A153401}" destId="{0C0FD651-52D2-462C-9645-C055558E5F85}" srcOrd="0" destOrd="0" presId="urn:microsoft.com/office/officeart/2005/8/layout/radial1"/>
    <dgm:cxn modelId="{84A099A3-36B4-4BF3-84CF-D05AE1380204}" type="presParOf" srcId="{C84FC86F-AA3F-4C0D-A0EE-0EECA3A1F0C0}" destId="{B02CA87B-27E3-4CFA-8408-2DC8CA735AE8}" srcOrd="6" destOrd="0" presId="urn:microsoft.com/office/officeart/2005/8/layout/radial1"/>
    <dgm:cxn modelId="{B982C643-A333-4536-8344-DF460D41781E}" type="presParOf" srcId="{C84FC86F-AA3F-4C0D-A0EE-0EECA3A1F0C0}" destId="{FF12D23A-DF89-4C68-85E0-48AFFFC26CA7}" srcOrd="7" destOrd="0" presId="urn:microsoft.com/office/officeart/2005/8/layout/radial1"/>
    <dgm:cxn modelId="{C36B841C-813B-4B98-BE7F-1FC666A2B849}" type="presParOf" srcId="{FF12D23A-DF89-4C68-85E0-48AFFFC26CA7}" destId="{D07B739F-B79B-45DB-B2E6-C7B79C50355F}" srcOrd="0" destOrd="0" presId="urn:microsoft.com/office/officeart/2005/8/layout/radial1"/>
    <dgm:cxn modelId="{7A520D7A-BAB7-4182-BE47-32ABA682E41E}" type="presParOf" srcId="{C84FC86F-AA3F-4C0D-A0EE-0EECA3A1F0C0}" destId="{C7B3F424-5CB8-4F23-8432-F55ECCF1F980}" srcOrd="8" destOrd="0" presId="urn:microsoft.com/office/officeart/2005/8/layout/radial1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FC3BE2-77DB-445D-A95C-737B7B1F6137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AE966-425A-443F-A26A-6C131F2BB9EA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C0226B3C-343D-42B3-ADFE-DC8218D3B165}" type="parTrans" cxnId="{D7A391B8-A120-412E-8950-F15329F2474C}">
      <dgm:prSet/>
      <dgm:spPr/>
      <dgm:t>
        <a:bodyPr/>
        <a:lstStyle/>
        <a:p>
          <a:endParaRPr lang="ru-RU"/>
        </a:p>
      </dgm:t>
    </dgm:pt>
    <dgm:pt modelId="{F9944A0A-4001-45E2-A553-CB248740ACC3}" type="sibTrans" cxnId="{D7A391B8-A120-412E-8950-F15329F2474C}">
      <dgm:prSet/>
      <dgm:spPr/>
      <dgm:t>
        <a:bodyPr/>
        <a:lstStyle/>
        <a:p>
          <a:endParaRPr lang="ru-RU"/>
        </a:p>
      </dgm:t>
    </dgm:pt>
    <dgm:pt modelId="{0B38F69A-E834-4D35-B8F5-6F8167E2EE2F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Доходы от использования имущества </a:t>
          </a:r>
        </a:p>
        <a:p>
          <a:r>
            <a:rPr lang="ru-RU" sz="1400" dirty="0" smtClean="0"/>
            <a:t>66%</a:t>
          </a:r>
          <a:endParaRPr lang="ru-RU" sz="1400" dirty="0"/>
        </a:p>
      </dgm:t>
    </dgm:pt>
    <dgm:pt modelId="{7AAA4E24-DD67-4344-A040-4BF1751E98F2}" type="parTrans" cxnId="{4BC7FE63-95FD-4119-A6D2-0FB84341DB14}">
      <dgm:prSet/>
      <dgm:spPr/>
      <dgm:t>
        <a:bodyPr/>
        <a:lstStyle/>
        <a:p>
          <a:endParaRPr lang="ru-RU" dirty="0"/>
        </a:p>
      </dgm:t>
    </dgm:pt>
    <dgm:pt modelId="{24495291-8295-4395-88DC-B2B950C5861E}" type="sibTrans" cxnId="{4BC7FE63-95FD-4119-A6D2-0FB84341DB14}">
      <dgm:prSet/>
      <dgm:spPr/>
      <dgm:t>
        <a:bodyPr/>
        <a:lstStyle/>
        <a:p>
          <a:endParaRPr lang="ru-RU"/>
        </a:p>
      </dgm:t>
    </dgm:pt>
    <dgm:pt modelId="{F0273A22-21AB-4BE6-A79B-6BDF49ABA3F9}">
      <dgm:prSet phldrT="[Текст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Аренда земельных участков</a:t>
          </a:r>
        </a:p>
        <a:p>
          <a:r>
            <a:rPr lang="ru-RU" sz="1400" dirty="0" smtClean="0"/>
            <a:t>73%</a:t>
          </a:r>
          <a:endParaRPr lang="ru-RU" sz="1400" dirty="0"/>
        </a:p>
      </dgm:t>
    </dgm:pt>
    <dgm:pt modelId="{42904972-4904-42DF-9FEE-9F2E58FF5953}" type="parTrans" cxnId="{0F5CA0D5-FB5F-439A-B5EE-2EF5D2277602}">
      <dgm:prSet/>
      <dgm:spPr/>
      <dgm:t>
        <a:bodyPr/>
        <a:lstStyle/>
        <a:p>
          <a:endParaRPr lang="ru-RU" dirty="0"/>
        </a:p>
      </dgm:t>
    </dgm:pt>
    <dgm:pt modelId="{898796F1-1FBB-462B-84EE-51009903274B}" type="sibTrans" cxnId="{0F5CA0D5-FB5F-439A-B5EE-2EF5D2277602}">
      <dgm:prSet/>
      <dgm:spPr/>
      <dgm:t>
        <a:bodyPr/>
        <a:lstStyle/>
        <a:p>
          <a:endParaRPr lang="ru-RU"/>
        </a:p>
      </dgm:t>
    </dgm:pt>
    <dgm:pt modelId="{F5EDC09A-AFAD-4528-A563-A274A46107BC}">
      <dgm:prSet phldrT="[Текст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Аренда  муниципального имущества</a:t>
          </a:r>
        </a:p>
        <a:p>
          <a:r>
            <a:rPr lang="ru-RU" sz="1400" dirty="0" smtClean="0"/>
            <a:t>27%</a:t>
          </a:r>
          <a:endParaRPr lang="ru-RU" sz="1400" dirty="0"/>
        </a:p>
      </dgm:t>
    </dgm:pt>
    <dgm:pt modelId="{C30DE7DC-6416-4844-B731-FE191D6B7438}" type="parTrans" cxnId="{DDC088BE-EEE3-4D07-8D5C-29F4DFAB4D8A}">
      <dgm:prSet/>
      <dgm:spPr/>
      <dgm:t>
        <a:bodyPr/>
        <a:lstStyle/>
        <a:p>
          <a:endParaRPr lang="ru-RU" dirty="0"/>
        </a:p>
      </dgm:t>
    </dgm:pt>
    <dgm:pt modelId="{EF451203-5853-4E17-9774-57D18E0FBCF3}" type="sibTrans" cxnId="{DDC088BE-EEE3-4D07-8D5C-29F4DFAB4D8A}">
      <dgm:prSet/>
      <dgm:spPr/>
      <dgm:t>
        <a:bodyPr/>
        <a:lstStyle/>
        <a:p>
          <a:endParaRPr lang="ru-RU"/>
        </a:p>
      </dgm:t>
    </dgm:pt>
    <dgm:pt modelId="{8B003470-A7BC-4375-A535-B728D7628BDF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Доходы от продажи активов</a:t>
          </a:r>
        </a:p>
        <a:p>
          <a:r>
            <a:rPr lang="ru-RU" sz="1400" dirty="0" smtClean="0"/>
            <a:t>22%</a:t>
          </a:r>
          <a:endParaRPr lang="ru-RU" sz="1400" dirty="0"/>
        </a:p>
      </dgm:t>
    </dgm:pt>
    <dgm:pt modelId="{D88E4EB5-2A33-4591-979B-48786C48F0C0}" type="parTrans" cxnId="{B9D87340-532B-4CDD-AAAF-618BB183896B}">
      <dgm:prSet/>
      <dgm:spPr/>
      <dgm:t>
        <a:bodyPr/>
        <a:lstStyle/>
        <a:p>
          <a:endParaRPr lang="ru-RU" dirty="0"/>
        </a:p>
      </dgm:t>
    </dgm:pt>
    <dgm:pt modelId="{84377381-2258-426E-8FB2-53A3B535B038}" type="sibTrans" cxnId="{B9D87340-532B-4CDD-AAAF-618BB183896B}">
      <dgm:prSet/>
      <dgm:spPr/>
      <dgm:t>
        <a:bodyPr/>
        <a:lstStyle/>
        <a:p>
          <a:endParaRPr lang="ru-RU"/>
        </a:p>
      </dgm:t>
    </dgm:pt>
    <dgm:pt modelId="{38E148A5-EAEF-4959-ABF8-9E8D8A2416C3}">
      <dgm:prSet phldrT="[Текст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Реализация земельных участков</a:t>
          </a:r>
        </a:p>
        <a:p>
          <a:r>
            <a:rPr lang="ru-RU" sz="1400" dirty="0" smtClean="0"/>
            <a:t>47%</a:t>
          </a:r>
          <a:endParaRPr lang="ru-RU" sz="1400" dirty="0"/>
        </a:p>
      </dgm:t>
    </dgm:pt>
    <dgm:pt modelId="{4577AB43-DAD2-4BA8-9BD5-020B37CF1D1D}" type="parTrans" cxnId="{991472E2-8280-40D6-8F16-6CE856204893}">
      <dgm:prSet/>
      <dgm:spPr/>
      <dgm:t>
        <a:bodyPr/>
        <a:lstStyle/>
        <a:p>
          <a:endParaRPr lang="ru-RU" dirty="0"/>
        </a:p>
      </dgm:t>
    </dgm:pt>
    <dgm:pt modelId="{A875A93C-CF3C-4E8C-81D0-AAE563B39890}" type="sibTrans" cxnId="{991472E2-8280-40D6-8F16-6CE856204893}">
      <dgm:prSet/>
      <dgm:spPr/>
      <dgm:t>
        <a:bodyPr/>
        <a:lstStyle/>
        <a:p>
          <a:endParaRPr lang="ru-RU"/>
        </a:p>
      </dgm:t>
    </dgm:pt>
    <dgm:pt modelId="{A099C4FD-D87F-4CA8-8DBF-160C0B189331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Плата за негативное воздействие на окружающую среду </a:t>
          </a:r>
        </a:p>
        <a:p>
          <a:r>
            <a:rPr lang="ru-RU" sz="1400" dirty="0" smtClean="0"/>
            <a:t>2%</a:t>
          </a:r>
          <a:endParaRPr lang="ru-RU" sz="1400" dirty="0"/>
        </a:p>
      </dgm:t>
    </dgm:pt>
    <dgm:pt modelId="{DFD5B668-4565-4630-8167-B323628911A7}" type="parTrans" cxnId="{96FF4092-8547-4BBA-B3B7-3A375550BB01}">
      <dgm:prSet/>
      <dgm:spPr/>
      <dgm:t>
        <a:bodyPr/>
        <a:lstStyle/>
        <a:p>
          <a:endParaRPr lang="ru-RU" dirty="0"/>
        </a:p>
      </dgm:t>
    </dgm:pt>
    <dgm:pt modelId="{ECC0A05E-F255-48AD-888C-B79FF49699AD}" type="sibTrans" cxnId="{96FF4092-8547-4BBA-B3B7-3A375550BB01}">
      <dgm:prSet/>
      <dgm:spPr/>
      <dgm:t>
        <a:bodyPr/>
        <a:lstStyle/>
        <a:p>
          <a:endParaRPr lang="ru-RU"/>
        </a:p>
      </dgm:t>
    </dgm:pt>
    <dgm:pt modelId="{E4577112-21AD-4F0E-9319-9F8131929200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Доходы от оказания платных услуг </a:t>
          </a:r>
        </a:p>
        <a:p>
          <a:r>
            <a:rPr lang="ru-RU" sz="1400" dirty="0" smtClean="0"/>
            <a:t>3%</a:t>
          </a:r>
          <a:endParaRPr lang="ru-RU" sz="1400" dirty="0"/>
        </a:p>
      </dgm:t>
    </dgm:pt>
    <dgm:pt modelId="{2C60AEF3-77B0-4B29-A366-4A671D062006}" type="parTrans" cxnId="{F1BF42AC-BDB3-46CE-AE18-9EAE0B7CE81D}">
      <dgm:prSet/>
      <dgm:spPr/>
      <dgm:t>
        <a:bodyPr/>
        <a:lstStyle/>
        <a:p>
          <a:endParaRPr lang="ru-RU" dirty="0"/>
        </a:p>
      </dgm:t>
    </dgm:pt>
    <dgm:pt modelId="{A6FE0E24-764B-4557-BAB7-3EB406BABC22}" type="sibTrans" cxnId="{F1BF42AC-BDB3-46CE-AE18-9EAE0B7CE81D}">
      <dgm:prSet/>
      <dgm:spPr/>
      <dgm:t>
        <a:bodyPr/>
        <a:lstStyle/>
        <a:p>
          <a:endParaRPr lang="ru-RU"/>
        </a:p>
      </dgm:t>
    </dgm:pt>
    <dgm:pt modelId="{937E3672-C752-496C-BE9D-62A711F4EB4A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Штрафы, санкции, возмещение ущерба</a:t>
          </a:r>
        </a:p>
        <a:p>
          <a:r>
            <a:rPr lang="ru-RU" sz="1400" dirty="0" smtClean="0"/>
            <a:t>7%</a:t>
          </a:r>
        </a:p>
      </dgm:t>
    </dgm:pt>
    <dgm:pt modelId="{668E1E22-3EC3-45C7-845E-A82B69289DD0}" type="parTrans" cxnId="{95123B35-8E53-438D-B0D8-46E7E8EE2C83}">
      <dgm:prSet/>
      <dgm:spPr/>
      <dgm:t>
        <a:bodyPr/>
        <a:lstStyle/>
        <a:p>
          <a:endParaRPr lang="ru-RU" dirty="0"/>
        </a:p>
      </dgm:t>
    </dgm:pt>
    <dgm:pt modelId="{21F588D1-EE07-4355-B021-7809F71294F9}" type="sibTrans" cxnId="{95123B35-8E53-438D-B0D8-46E7E8EE2C83}">
      <dgm:prSet/>
      <dgm:spPr/>
      <dgm:t>
        <a:bodyPr/>
        <a:lstStyle/>
        <a:p>
          <a:endParaRPr lang="ru-RU"/>
        </a:p>
      </dgm:t>
    </dgm:pt>
    <dgm:pt modelId="{3FECA77D-5E94-4030-B097-B4F3A575ADB6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/>
            <a:t>Реализация муниципального имущества</a:t>
          </a:r>
        </a:p>
        <a:p>
          <a:r>
            <a:rPr lang="ru-RU" sz="1400" dirty="0" smtClean="0"/>
            <a:t>42%</a:t>
          </a:r>
          <a:endParaRPr lang="ru-RU" sz="1400" dirty="0"/>
        </a:p>
      </dgm:t>
    </dgm:pt>
    <dgm:pt modelId="{1184F1B6-64DE-4F0A-88CC-6913CB8557D0}" type="parTrans" cxnId="{269C2B99-EA24-4F66-A8E3-0F82AF61A6BD}">
      <dgm:prSet/>
      <dgm:spPr/>
      <dgm:t>
        <a:bodyPr/>
        <a:lstStyle/>
        <a:p>
          <a:endParaRPr lang="ru-RU" dirty="0"/>
        </a:p>
      </dgm:t>
    </dgm:pt>
    <dgm:pt modelId="{39E5F5B0-692D-43CF-A263-B6D75AEF4724}" type="sibTrans" cxnId="{269C2B99-EA24-4F66-A8E3-0F82AF61A6BD}">
      <dgm:prSet/>
      <dgm:spPr/>
      <dgm:t>
        <a:bodyPr/>
        <a:lstStyle/>
        <a:p>
          <a:endParaRPr lang="ru-RU"/>
        </a:p>
      </dgm:t>
    </dgm:pt>
    <dgm:pt modelId="{2DAB022A-94A2-405F-A1A9-6085B7B69E6D}" type="pres">
      <dgm:prSet presAssocID="{39FC3BE2-77DB-445D-A95C-737B7B1F61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980EB-0073-4D8E-88CE-8A046098D607}" type="pres">
      <dgm:prSet presAssocID="{E54AE966-425A-443F-A26A-6C131F2BB9EA}" presName="root1" presStyleCnt="0"/>
      <dgm:spPr/>
    </dgm:pt>
    <dgm:pt modelId="{B41CF207-39C1-4CDF-8594-12CA1C5C73D7}" type="pres">
      <dgm:prSet presAssocID="{E54AE966-425A-443F-A26A-6C131F2BB9EA}" presName="LevelOneTextNode" presStyleLbl="node0" presStyleIdx="0" presStyleCnt="1" custScaleX="116304" custScaleY="282849" custLinFactNeighborX="-53902" custLinFactNeighborY="-7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368BC-F0C8-4B6E-8F0B-0B096AFCDAB3}" type="pres">
      <dgm:prSet presAssocID="{E54AE966-425A-443F-A26A-6C131F2BB9EA}" presName="level2hierChild" presStyleCnt="0"/>
      <dgm:spPr/>
    </dgm:pt>
    <dgm:pt modelId="{05B2D1B5-7135-43EA-9310-B4647377633E}" type="pres">
      <dgm:prSet presAssocID="{7AAA4E24-DD67-4344-A040-4BF1751E98F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9BEB51F-8B96-4ACA-90E2-F57F376D8A1B}" type="pres">
      <dgm:prSet presAssocID="{7AAA4E24-DD67-4344-A040-4BF1751E98F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E4050A8-2AA6-48EF-BB80-769BCD06D442}" type="pres">
      <dgm:prSet presAssocID="{0B38F69A-E834-4D35-B8F5-6F8167E2EE2F}" presName="root2" presStyleCnt="0"/>
      <dgm:spPr/>
    </dgm:pt>
    <dgm:pt modelId="{ED7C0342-6C3C-4DD4-B1FE-7F4486D1261C}" type="pres">
      <dgm:prSet presAssocID="{0B38F69A-E834-4D35-B8F5-6F8167E2EE2F}" presName="LevelTwoTextNode" presStyleLbl="node2" presStyleIdx="0" presStyleCnt="5" custScaleY="110420" custLinFactY="27672" custLinFactNeighborX="501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1399F-6501-4FA4-A39F-871C001BBEAE}" type="pres">
      <dgm:prSet presAssocID="{0B38F69A-E834-4D35-B8F5-6F8167E2EE2F}" presName="level3hierChild" presStyleCnt="0"/>
      <dgm:spPr/>
    </dgm:pt>
    <dgm:pt modelId="{25B7ACE0-B7AB-4830-8874-59F99E31F7D5}" type="pres">
      <dgm:prSet presAssocID="{42904972-4904-42DF-9FEE-9F2E58FF5953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6D30F65-741B-4199-9805-7520BB3BBC9A}" type="pres">
      <dgm:prSet presAssocID="{42904972-4904-42DF-9FEE-9F2E58FF595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633B1B1-49D8-45EE-B186-DA1CDD727B89}" type="pres">
      <dgm:prSet presAssocID="{F0273A22-21AB-4BE6-A79B-6BDF49ABA3F9}" presName="root2" presStyleCnt="0"/>
      <dgm:spPr/>
    </dgm:pt>
    <dgm:pt modelId="{1E516DAB-AA77-4014-A868-86D294BCD05E}" type="pres">
      <dgm:prSet presAssocID="{F0273A22-21AB-4BE6-A79B-6BDF49ABA3F9}" presName="LevelTwoTextNode" presStyleLbl="node3" presStyleIdx="0" presStyleCnt="4" custLinFactY="25196" custLinFactNeighborX="-149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5D2BB-D30D-4FDA-B684-F1566D33B211}" type="pres">
      <dgm:prSet presAssocID="{F0273A22-21AB-4BE6-A79B-6BDF49ABA3F9}" presName="level3hierChild" presStyleCnt="0"/>
      <dgm:spPr/>
    </dgm:pt>
    <dgm:pt modelId="{57164F22-DA47-44F2-A98F-4BD18B370316}" type="pres">
      <dgm:prSet presAssocID="{C30DE7DC-6416-4844-B731-FE191D6B7438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B1277FA-6178-4B98-9126-8D795FE4B9E7}" type="pres">
      <dgm:prSet presAssocID="{C30DE7DC-6416-4844-B731-FE191D6B7438}" presName="connTx" presStyleLbl="parChTrans1D3" presStyleIdx="1" presStyleCnt="4"/>
      <dgm:spPr/>
      <dgm:t>
        <a:bodyPr/>
        <a:lstStyle/>
        <a:p>
          <a:endParaRPr lang="ru-RU"/>
        </a:p>
      </dgm:t>
    </dgm:pt>
    <dgm:pt modelId="{E307120F-BF18-4DF8-917C-EB35C99ED3EF}" type="pres">
      <dgm:prSet presAssocID="{F5EDC09A-AFAD-4528-A563-A274A46107BC}" presName="root2" presStyleCnt="0"/>
      <dgm:spPr/>
    </dgm:pt>
    <dgm:pt modelId="{E3B82313-21E0-4EB3-B409-6416D6FAC7B9}" type="pres">
      <dgm:prSet presAssocID="{F5EDC09A-AFAD-4528-A563-A274A46107BC}" presName="LevelTwoTextNode" presStyleLbl="node3" presStyleIdx="1" presStyleCnt="4" custLinFactY="19728" custLinFactNeighborX="-149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A034B-7D40-4056-8E65-4DBB458DB527}" type="pres">
      <dgm:prSet presAssocID="{F5EDC09A-AFAD-4528-A563-A274A46107BC}" presName="level3hierChild" presStyleCnt="0"/>
      <dgm:spPr/>
    </dgm:pt>
    <dgm:pt modelId="{51065CE1-7914-49DF-BB6F-1F8C1B958436}" type="pres">
      <dgm:prSet presAssocID="{DFD5B668-4565-4630-8167-B323628911A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60D3084-3262-4E94-A5E3-049CE1178136}" type="pres">
      <dgm:prSet presAssocID="{DFD5B668-4565-4630-8167-B323628911A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8B68624-E937-4F28-9C43-604FD250E129}" type="pres">
      <dgm:prSet presAssocID="{A099C4FD-D87F-4CA8-8DBF-160C0B189331}" presName="root2" presStyleCnt="0"/>
      <dgm:spPr/>
    </dgm:pt>
    <dgm:pt modelId="{B64058D3-0A92-4627-87B8-44F0304484BE}" type="pres">
      <dgm:prSet presAssocID="{A099C4FD-D87F-4CA8-8DBF-160C0B189331}" presName="LevelTwoTextNode" presStyleLbl="node2" presStyleIdx="1" presStyleCnt="5" custScaleY="101594" custLinFactY="22947" custLinFactNeighborX="488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B2C0E-707C-40DC-98E5-B68A1AB5B5AA}" type="pres">
      <dgm:prSet presAssocID="{A099C4FD-D87F-4CA8-8DBF-160C0B189331}" presName="level3hierChild" presStyleCnt="0"/>
      <dgm:spPr/>
    </dgm:pt>
    <dgm:pt modelId="{C35C87DB-B694-4E75-AF4A-026FEF44A893}" type="pres">
      <dgm:prSet presAssocID="{2C60AEF3-77B0-4B29-A366-4A671D06200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BDD7DE9-ED06-4ED9-A31F-8B2C202FEB2D}" type="pres">
      <dgm:prSet presAssocID="{2C60AEF3-77B0-4B29-A366-4A671D06200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329992E-2DD6-4E44-B52F-5C235DCF5A7E}" type="pres">
      <dgm:prSet presAssocID="{E4577112-21AD-4F0E-9319-9F8131929200}" presName="root2" presStyleCnt="0"/>
      <dgm:spPr/>
    </dgm:pt>
    <dgm:pt modelId="{0A073B2C-BFAF-44F4-897F-385D9F0DE2F8}" type="pres">
      <dgm:prSet presAssocID="{E4577112-21AD-4F0E-9319-9F8131929200}" presName="LevelTwoTextNode" presStyleLbl="node2" presStyleIdx="2" presStyleCnt="5" custScaleY="91817" custLinFactY="-100000" custLinFactNeighborX="5012" custLinFactNeighborY="-110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889C10-15F2-45EE-9B1F-0E99D788839C}" type="pres">
      <dgm:prSet presAssocID="{E4577112-21AD-4F0E-9319-9F8131929200}" presName="level3hierChild" presStyleCnt="0"/>
      <dgm:spPr/>
    </dgm:pt>
    <dgm:pt modelId="{58464C52-EC67-4260-B2C2-250916C7EB2E}" type="pres">
      <dgm:prSet presAssocID="{D88E4EB5-2A33-4591-979B-48786C48F0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F524D6B-59D7-4ED0-9606-A1590445F921}" type="pres">
      <dgm:prSet presAssocID="{D88E4EB5-2A33-4591-979B-48786C48F0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706BA25-FB73-4719-A2C8-1695B5BB7AED}" type="pres">
      <dgm:prSet presAssocID="{8B003470-A7BC-4375-A535-B728D7628BDF}" presName="root2" presStyleCnt="0"/>
      <dgm:spPr/>
    </dgm:pt>
    <dgm:pt modelId="{43A0502A-DBF2-4434-B442-91187EC885B7}" type="pres">
      <dgm:prSet presAssocID="{8B003470-A7BC-4375-A535-B728D7628BDF}" presName="LevelTwoTextNode" presStyleLbl="node2" presStyleIdx="3" presStyleCnt="5" custScaleY="99221" custLinFactNeighborX="4266" custLinFactNeighborY="11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9BB4-3923-49D6-82FB-2E8B05ABEB65}" type="pres">
      <dgm:prSet presAssocID="{8B003470-A7BC-4375-A535-B728D7628BDF}" presName="level3hierChild" presStyleCnt="0"/>
      <dgm:spPr/>
    </dgm:pt>
    <dgm:pt modelId="{000AF9EB-CA2F-4A5F-BC57-E2D8EC8AFD03}" type="pres">
      <dgm:prSet presAssocID="{1184F1B6-64DE-4F0A-88CC-6913CB8557D0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9DC78889-4FFC-4F19-809F-24A347F50C42}" type="pres">
      <dgm:prSet presAssocID="{1184F1B6-64DE-4F0A-88CC-6913CB8557D0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CDCE193-46E4-4053-8159-EAB052989BAA}" type="pres">
      <dgm:prSet presAssocID="{3FECA77D-5E94-4030-B097-B4F3A575ADB6}" presName="root2" presStyleCnt="0"/>
      <dgm:spPr/>
    </dgm:pt>
    <dgm:pt modelId="{FD671312-E82D-4E1A-85F3-C9954621A79D}" type="pres">
      <dgm:prSet presAssocID="{3FECA77D-5E94-4030-B097-B4F3A575ADB6}" presName="LevelTwoTextNode" presStyleLbl="node3" presStyleIdx="2" presStyleCnt="4" custLinFactNeighborX="-1494" custLinFactNeighborY="14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6F155-42B6-4DCC-A6F2-CC86A2FAB970}" type="pres">
      <dgm:prSet presAssocID="{3FECA77D-5E94-4030-B097-B4F3A575ADB6}" presName="level3hierChild" presStyleCnt="0"/>
      <dgm:spPr/>
    </dgm:pt>
    <dgm:pt modelId="{C38EDB43-56B9-47D0-9405-2F0378651DCF}" type="pres">
      <dgm:prSet presAssocID="{4577AB43-DAD2-4BA8-9BD5-020B37CF1D1D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92A1720-B635-4931-BC01-9B53BA17CC8A}" type="pres">
      <dgm:prSet presAssocID="{4577AB43-DAD2-4BA8-9BD5-020B37CF1D1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792E4B9-EEA8-4C87-921C-581BD22C41B8}" type="pres">
      <dgm:prSet presAssocID="{38E148A5-EAEF-4959-ABF8-9E8D8A2416C3}" presName="root2" presStyleCnt="0"/>
      <dgm:spPr/>
    </dgm:pt>
    <dgm:pt modelId="{385DF226-1543-48FC-9BF3-99F72B7823B8}" type="pres">
      <dgm:prSet presAssocID="{38E148A5-EAEF-4959-ABF8-9E8D8A2416C3}" presName="LevelTwoTextNode" presStyleLbl="node3" presStyleIdx="3" presStyleCnt="4" custLinFactNeighborX="-1494" custLinFactNeighborY="9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FB2D9E-9913-4D33-A570-18CC76F3D07F}" type="pres">
      <dgm:prSet presAssocID="{38E148A5-EAEF-4959-ABF8-9E8D8A2416C3}" presName="level3hierChild" presStyleCnt="0"/>
      <dgm:spPr/>
    </dgm:pt>
    <dgm:pt modelId="{CE0050D6-2625-48CF-880C-33B0CAA5393C}" type="pres">
      <dgm:prSet presAssocID="{668E1E22-3EC3-45C7-845E-A82B69289DD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6E7D690-A057-4AAC-979C-1C989A78738C}" type="pres">
      <dgm:prSet presAssocID="{668E1E22-3EC3-45C7-845E-A82B69289DD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00B4248-AB5D-471F-BCB9-7F5F417F0750}" type="pres">
      <dgm:prSet presAssocID="{937E3672-C752-496C-BE9D-62A711F4EB4A}" presName="root2" presStyleCnt="0"/>
      <dgm:spPr/>
    </dgm:pt>
    <dgm:pt modelId="{8B2A0994-3FD5-42FF-AFA1-FEFCB5E91B37}" type="pres">
      <dgm:prSet presAssocID="{937E3672-C752-496C-BE9D-62A711F4EB4A}" presName="LevelTwoTextNode" presStyleLbl="node2" presStyleIdx="4" presStyleCnt="5" custScaleX="95351" custScaleY="104894" custLinFactNeighborX="8435" custLinFactNeighborY="11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D9616-E237-43F8-9F58-8B2B1312E454}" type="pres">
      <dgm:prSet presAssocID="{937E3672-C752-496C-BE9D-62A711F4EB4A}" presName="level3hierChild" presStyleCnt="0"/>
      <dgm:spPr/>
    </dgm:pt>
  </dgm:ptLst>
  <dgm:cxnLst>
    <dgm:cxn modelId="{3529E70E-A2E7-41DA-ACD0-CEB430FD587B}" type="presOf" srcId="{3FECA77D-5E94-4030-B097-B4F3A575ADB6}" destId="{FD671312-E82D-4E1A-85F3-C9954621A79D}" srcOrd="0" destOrd="0" presId="urn:microsoft.com/office/officeart/2005/8/layout/hierarchy2"/>
    <dgm:cxn modelId="{95123B35-8E53-438D-B0D8-46E7E8EE2C83}" srcId="{E54AE966-425A-443F-A26A-6C131F2BB9EA}" destId="{937E3672-C752-496C-BE9D-62A711F4EB4A}" srcOrd="4" destOrd="0" parTransId="{668E1E22-3EC3-45C7-845E-A82B69289DD0}" sibTransId="{21F588D1-EE07-4355-B021-7809F71294F9}"/>
    <dgm:cxn modelId="{A3807285-0281-44ED-BBD2-FA44CF1560B8}" type="presOf" srcId="{A099C4FD-D87F-4CA8-8DBF-160C0B189331}" destId="{B64058D3-0A92-4627-87B8-44F0304484BE}" srcOrd="0" destOrd="0" presId="urn:microsoft.com/office/officeart/2005/8/layout/hierarchy2"/>
    <dgm:cxn modelId="{BE48F56E-DDA2-45AE-9DE5-BE3FB2B95D2F}" type="presOf" srcId="{39FC3BE2-77DB-445D-A95C-737B7B1F6137}" destId="{2DAB022A-94A2-405F-A1A9-6085B7B69E6D}" srcOrd="0" destOrd="0" presId="urn:microsoft.com/office/officeart/2005/8/layout/hierarchy2"/>
    <dgm:cxn modelId="{B9D87340-532B-4CDD-AAAF-618BB183896B}" srcId="{E54AE966-425A-443F-A26A-6C131F2BB9EA}" destId="{8B003470-A7BC-4375-A535-B728D7628BDF}" srcOrd="3" destOrd="0" parTransId="{D88E4EB5-2A33-4591-979B-48786C48F0C0}" sibTransId="{84377381-2258-426E-8FB2-53A3B535B038}"/>
    <dgm:cxn modelId="{89F0F7A7-85C1-45E4-BB21-1702C64749C0}" type="presOf" srcId="{38E148A5-EAEF-4959-ABF8-9E8D8A2416C3}" destId="{385DF226-1543-48FC-9BF3-99F72B7823B8}" srcOrd="0" destOrd="0" presId="urn:microsoft.com/office/officeart/2005/8/layout/hierarchy2"/>
    <dgm:cxn modelId="{6DFD6355-E56A-4EE3-902C-A3D5A4758F6E}" type="presOf" srcId="{DFD5B668-4565-4630-8167-B323628911A7}" destId="{51065CE1-7914-49DF-BB6F-1F8C1B958436}" srcOrd="0" destOrd="0" presId="urn:microsoft.com/office/officeart/2005/8/layout/hierarchy2"/>
    <dgm:cxn modelId="{81FF7827-B264-4C83-941E-7A7779708111}" type="presOf" srcId="{0B38F69A-E834-4D35-B8F5-6F8167E2EE2F}" destId="{ED7C0342-6C3C-4DD4-B1FE-7F4486D1261C}" srcOrd="0" destOrd="0" presId="urn:microsoft.com/office/officeart/2005/8/layout/hierarchy2"/>
    <dgm:cxn modelId="{7C34CA3D-CF5F-418B-A8F6-ECDF504AC312}" type="presOf" srcId="{F5EDC09A-AFAD-4528-A563-A274A46107BC}" destId="{E3B82313-21E0-4EB3-B409-6416D6FAC7B9}" srcOrd="0" destOrd="0" presId="urn:microsoft.com/office/officeart/2005/8/layout/hierarchy2"/>
    <dgm:cxn modelId="{0F5CA0D5-FB5F-439A-B5EE-2EF5D2277602}" srcId="{0B38F69A-E834-4D35-B8F5-6F8167E2EE2F}" destId="{F0273A22-21AB-4BE6-A79B-6BDF49ABA3F9}" srcOrd="0" destOrd="0" parTransId="{42904972-4904-42DF-9FEE-9F2E58FF5953}" sibTransId="{898796F1-1FBB-462B-84EE-51009903274B}"/>
    <dgm:cxn modelId="{5E581E3D-19D6-4A3F-8E1B-BDA0EF338EA6}" type="presOf" srcId="{2C60AEF3-77B0-4B29-A366-4A671D062006}" destId="{6BDD7DE9-ED06-4ED9-A31F-8B2C202FEB2D}" srcOrd="1" destOrd="0" presId="urn:microsoft.com/office/officeart/2005/8/layout/hierarchy2"/>
    <dgm:cxn modelId="{991472E2-8280-40D6-8F16-6CE856204893}" srcId="{8B003470-A7BC-4375-A535-B728D7628BDF}" destId="{38E148A5-EAEF-4959-ABF8-9E8D8A2416C3}" srcOrd="1" destOrd="0" parTransId="{4577AB43-DAD2-4BA8-9BD5-020B37CF1D1D}" sibTransId="{A875A93C-CF3C-4E8C-81D0-AAE563B39890}"/>
    <dgm:cxn modelId="{96FF4092-8547-4BBA-B3B7-3A375550BB01}" srcId="{E54AE966-425A-443F-A26A-6C131F2BB9EA}" destId="{A099C4FD-D87F-4CA8-8DBF-160C0B189331}" srcOrd="1" destOrd="0" parTransId="{DFD5B668-4565-4630-8167-B323628911A7}" sibTransId="{ECC0A05E-F255-48AD-888C-B79FF49699AD}"/>
    <dgm:cxn modelId="{86FFA732-B51F-4681-AB23-6FD97571C0B8}" type="presOf" srcId="{4577AB43-DAD2-4BA8-9BD5-020B37CF1D1D}" destId="{C38EDB43-56B9-47D0-9405-2F0378651DCF}" srcOrd="0" destOrd="0" presId="urn:microsoft.com/office/officeart/2005/8/layout/hierarchy2"/>
    <dgm:cxn modelId="{C5FFDFE8-E72E-4108-A6CF-E41F7BD24625}" type="presOf" srcId="{1184F1B6-64DE-4F0A-88CC-6913CB8557D0}" destId="{000AF9EB-CA2F-4A5F-BC57-E2D8EC8AFD03}" srcOrd="0" destOrd="0" presId="urn:microsoft.com/office/officeart/2005/8/layout/hierarchy2"/>
    <dgm:cxn modelId="{EE2CC56E-957B-4749-B77F-34A51E65CDFB}" type="presOf" srcId="{1184F1B6-64DE-4F0A-88CC-6913CB8557D0}" destId="{9DC78889-4FFC-4F19-809F-24A347F50C42}" srcOrd="1" destOrd="0" presId="urn:microsoft.com/office/officeart/2005/8/layout/hierarchy2"/>
    <dgm:cxn modelId="{C225CA59-BAF0-45FF-BB7F-10D1804DF739}" type="presOf" srcId="{C30DE7DC-6416-4844-B731-FE191D6B7438}" destId="{57164F22-DA47-44F2-A98F-4BD18B370316}" srcOrd="0" destOrd="0" presId="urn:microsoft.com/office/officeart/2005/8/layout/hierarchy2"/>
    <dgm:cxn modelId="{32471BB9-9B50-46E8-8780-EE7FFD2C7B7F}" type="presOf" srcId="{F0273A22-21AB-4BE6-A79B-6BDF49ABA3F9}" destId="{1E516DAB-AA77-4014-A868-86D294BCD05E}" srcOrd="0" destOrd="0" presId="urn:microsoft.com/office/officeart/2005/8/layout/hierarchy2"/>
    <dgm:cxn modelId="{D42E77F6-C1A8-4CD2-8E0C-4D15E45992E6}" type="presOf" srcId="{D88E4EB5-2A33-4591-979B-48786C48F0C0}" destId="{1F524D6B-59D7-4ED0-9606-A1590445F921}" srcOrd="1" destOrd="0" presId="urn:microsoft.com/office/officeart/2005/8/layout/hierarchy2"/>
    <dgm:cxn modelId="{DDC088BE-EEE3-4D07-8D5C-29F4DFAB4D8A}" srcId="{0B38F69A-E834-4D35-B8F5-6F8167E2EE2F}" destId="{F5EDC09A-AFAD-4528-A563-A274A46107BC}" srcOrd="1" destOrd="0" parTransId="{C30DE7DC-6416-4844-B731-FE191D6B7438}" sibTransId="{EF451203-5853-4E17-9774-57D18E0FBCF3}"/>
    <dgm:cxn modelId="{9CDD2DDA-ED00-4144-A1A4-4BAC0BEE8C1E}" type="presOf" srcId="{C30DE7DC-6416-4844-B731-FE191D6B7438}" destId="{BB1277FA-6178-4B98-9126-8D795FE4B9E7}" srcOrd="1" destOrd="0" presId="urn:microsoft.com/office/officeart/2005/8/layout/hierarchy2"/>
    <dgm:cxn modelId="{03B6AE49-DD33-41A5-AF84-2AD15FA7DE20}" type="presOf" srcId="{DFD5B668-4565-4630-8167-B323628911A7}" destId="{460D3084-3262-4E94-A5E3-049CE1178136}" srcOrd="1" destOrd="0" presId="urn:microsoft.com/office/officeart/2005/8/layout/hierarchy2"/>
    <dgm:cxn modelId="{3DE27F4E-A4E0-4E96-A0EF-59097CF07151}" type="presOf" srcId="{7AAA4E24-DD67-4344-A040-4BF1751E98F2}" destId="{29BEB51F-8B96-4ACA-90E2-F57F376D8A1B}" srcOrd="1" destOrd="0" presId="urn:microsoft.com/office/officeart/2005/8/layout/hierarchy2"/>
    <dgm:cxn modelId="{1EE02946-3F0D-4CF0-931C-B4D2A081258F}" type="presOf" srcId="{2C60AEF3-77B0-4B29-A366-4A671D062006}" destId="{C35C87DB-B694-4E75-AF4A-026FEF44A893}" srcOrd="0" destOrd="0" presId="urn:microsoft.com/office/officeart/2005/8/layout/hierarchy2"/>
    <dgm:cxn modelId="{F1BF42AC-BDB3-46CE-AE18-9EAE0B7CE81D}" srcId="{E54AE966-425A-443F-A26A-6C131F2BB9EA}" destId="{E4577112-21AD-4F0E-9319-9F8131929200}" srcOrd="2" destOrd="0" parTransId="{2C60AEF3-77B0-4B29-A366-4A671D062006}" sibTransId="{A6FE0E24-764B-4557-BAB7-3EB406BABC22}"/>
    <dgm:cxn modelId="{D838EFB5-4877-4DD7-A98B-B404EABB4F88}" type="presOf" srcId="{7AAA4E24-DD67-4344-A040-4BF1751E98F2}" destId="{05B2D1B5-7135-43EA-9310-B4647377633E}" srcOrd="0" destOrd="0" presId="urn:microsoft.com/office/officeart/2005/8/layout/hierarchy2"/>
    <dgm:cxn modelId="{5EB78C6A-7B85-4192-A6EF-2CC06B77EE7E}" type="presOf" srcId="{D88E4EB5-2A33-4591-979B-48786C48F0C0}" destId="{58464C52-EC67-4260-B2C2-250916C7EB2E}" srcOrd="0" destOrd="0" presId="urn:microsoft.com/office/officeart/2005/8/layout/hierarchy2"/>
    <dgm:cxn modelId="{5D3CFA70-C62A-4774-B4E6-021646575FD0}" type="presOf" srcId="{937E3672-C752-496C-BE9D-62A711F4EB4A}" destId="{8B2A0994-3FD5-42FF-AFA1-FEFCB5E91B37}" srcOrd="0" destOrd="0" presId="urn:microsoft.com/office/officeart/2005/8/layout/hierarchy2"/>
    <dgm:cxn modelId="{952A460B-7498-495B-9795-55C9496C0234}" type="presOf" srcId="{8B003470-A7BC-4375-A535-B728D7628BDF}" destId="{43A0502A-DBF2-4434-B442-91187EC885B7}" srcOrd="0" destOrd="0" presId="urn:microsoft.com/office/officeart/2005/8/layout/hierarchy2"/>
    <dgm:cxn modelId="{4BC7FE63-95FD-4119-A6D2-0FB84341DB14}" srcId="{E54AE966-425A-443F-A26A-6C131F2BB9EA}" destId="{0B38F69A-E834-4D35-B8F5-6F8167E2EE2F}" srcOrd="0" destOrd="0" parTransId="{7AAA4E24-DD67-4344-A040-4BF1751E98F2}" sibTransId="{24495291-8295-4395-88DC-B2B950C5861E}"/>
    <dgm:cxn modelId="{269C2B99-EA24-4F66-A8E3-0F82AF61A6BD}" srcId="{8B003470-A7BC-4375-A535-B728D7628BDF}" destId="{3FECA77D-5E94-4030-B097-B4F3A575ADB6}" srcOrd="0" destOrd="0" parTransId="{1184F1B6-64DE-4F0A-88CC-6913CB8557D0}" sibTransId="{39E5F5B0-692D-43CF-A263-B6D75AEF4724}"/>
    <dgm:cxn modelId="{24D42E29-81BF-47AE-93A1-ECF2A88C172A}" type="presOf" srcId="{E54AE966-425A-443F-A26A-6C131F2BB9EA}" destId="{B41CF207-39C1-4CDF-8594-12CA1C5C73D7}" srcOrd="0" destOrd="0" presId="urn:microsoft.com/office/officeart/2005/8/layout/hierarchy2"/>
    <dgm:cxn modelId="{90930662-AB26-433E-B228-31122CB3A9CF}" type="presOf" srcId="{42904972-4904-42DF-9FEE-9F2E58FF5953}" destId="{25B7ACE0-B7AB-4830-8874-59F99E31F7D5}" srcOrd="0" destOrd="0" presId="urn:microsoft.com/office/officeart/2005/8/layout/hierarchy2"/>
    <dgm:cxn modelId="{F463ED3A-BF36-489A-B00F-3EB86B139580}" type="presOf" srcId="{42904972-4904-42DF-9FEE-9F2E58FF5953}" destId="{C6D30F65-741B-4199-9805-7520BB3BBC9A}" srcOrd="1" destOrd="0" presId="urn:microsoft.com/office/officeart/2005/8/layout/hierarchy2"/>
    <dgm:cxn modelId="{D7A391B8-A120-412E-8950-F15329F2474C}" srcId="{39FC3BE2-77DB-445D-A95C-737B7B1F6137}" destId="{E54AE966-425A-443F-A26A-6C131F2BB9EA}" srcOrd="0" destOrd="0" parTransId="{C0226B3C-343D-42B3-ADFE-DC8218D3B165}" sibTransId="{F9944A0A-4001-45E2-A553-CB248740ACC3}"/>
    <dgm:cxn modelId="{2745AC5F-A99C-4A75-BE91-ECBB3B4F01D8}" type="presOf" srcId="{4577AB43-DAD2-4BA8-9BD5-020B37CF1D1D}" destId="{192A1720-B635-4931-BC01-9B53BA17CC8A}" srcOrd="1" destOrd="0" presId="urn:microsoft.com/office/officeart/2005/8/layout/hierarchy2"/>
    <dgm:cxn modelId="{AC3CF463-426D-423F-9B3D-FA1164348883}" type="presOf" srcId="{E4577112-21AD-4F0E-9319-9F8131929200}" destId="{0A073B2C-BFAF-44F4-897F-385D9F0DE2F8}" srcOrd="0" destOrd="0" presId="urn:microsoft.com/office/officeart/2005/8/layout/hierarchy2"/>
    <dgm:cxn modelId="{47DE12FC-5385-4301-8829-78179FEDED6E}" type="presOf" srcId="{668E1E22-3EC3-45C7-845E-A82B69289DD0}" destId="{C6E7D690-A057-4AAC-979C-1C989A78738C}" srcOrd="1" destOrd="0" presId="urn:microsoft.com/office/officeart/2005/8/layout/hierarchy2"/>
    <dgm:cxn modelId="{01C37841-5974-4445-B58D-C857BC636EC4}" type="presOf" srcId="{668E1E22-3EC3-45C7-845E-A82B69289DD0}" destId="{CE0050D6-2625-48CF-880C-33B0CAA5393C}" srcOrd="0" destOrd="0" presId="urn:microsoft.com/office/officeart/2005/8/layout/hierarchy2"/>
    <dgm:cxn modelId="{BBB7AF86-DAB2-40D0-B910-8F58817B2541}" type="presParOf" srcId="{2DAB022A-94A2-405F-A1A9-6085B7B69E6D}" destId="{B4C980EB-0073-4D8E-88CE-8A046098D607}" srcOrd="0" destOrd="0" presId="urn:microsoft.com/office/officeart/2005/8/layout/hierarchy2"/>
    <dgm:cxn modelId="{3D3183CC-ACBE-4EB0-85E1-ACCA9C85EB7D}" type="presParOf" srcId="{B4C980EB-0073-4D8E-88CE-8A046098D607}" destId="{B41CF207-39C1-4CDF-8594-12CA1C5C73D7}" srcOrd="0" destOrd="0" presId="urn:microsoft.com/office/officeart/2005/8/layout/hierarchy2"/>
    <dgm:cxn modelId="{18B1A484-730A-4A94-BA5B-717D79A8A767}" type="presParOf" srcId="{B4C980EB-0073-4D8E-88CE-8A046098D607}" destId="{012368BC-F0C8-4B6E-8F0B-0B096AFCDAB3}" srcOrd="1" destOrd="0" presId="urn:microsoft.com/office/officeart/2005/8/layout/hierarchy2"/>
    <dgm:cxn modelId="{EC073EBF-FB31-4A14-9AFD-300F8D5E8404}" type="presParOf" srcId="{012368BC-F0C8-4B6E-8F0B-0B096AFCDAB3}" destId="{05B2D1B5-7135-43EA-9310-B4647377633E}" srcOrd="0" destOrd="0" presId="urn:microsoft.com/office/officeart/2005/8/layout/hierarchy2"/>
    <dgm:cxn modelId="{DBD2065F-5517-43B0-A388-03CE64450670}" type="presParOf" srcId="{05B2D1B5-7135-43EA-9310-B4647377633E}" destId="{29BEB51F-8B96-4ACA-90E2-F57F376D8A1B}" srcOrd="0" destOrd="0" presId="urn:microsoft.com/office/officeart/2005/8/layout/hierarchy2"/>
    <dgm:cxn modelId="{C38A3A8F-A3F6-45F3-8257-8D9DD2761B63}" type="presParOf" srcId="{012368BC-F0C8-4B6E-8F0B-0B096AFCDAB3}" destId="{7E4050A8-2AA6-48EF-BB80-769BCD06D442}" srcOrd="1" destOrd="0" presId="urn:microsoft.com/office/officeart/2005/8/layout/hierarchy2"/>
    <dgm:cxn modelId="{1BAA9108-C56A-4BEC-A207-FAC14BE3F658}" type="presParOf" srcId="{7E4050A8-2AA6-48EF-BB80-769BCD06D442}" destId="{ED7C0342-6C3C-4DD4-B1FE-7F4486D1261C}" srcOrd="0" destOrd="0" presId="urn:microsoft.com/office/officeart/2005/8/layout/hierarchy2"/>
    <dgm:cxn modelId="{2537A18A-C07D-4903-9F42-DFE417E7053C}" type="presParOf" srcId="{7E4050A8-2AA6-48EF-BB80-769BCD06D442}" destId="{4441399F-6501-4FA4-A39F-871C001BBEAE}" srcOrd="1" destOrd="0" presId="urn:microsoft.com/office/officeart/2005/8/layout/hierarchy2"/>
    <dgm:cxn modelId="{C5DFC8F6-A773-42B0-98A2-8EBB0895790C}" type="presParOf" srcId="{4441399F-6501-4FA4-A39F-871C001BBEAE}" destId="{25B7ACE0-B7AB-4830-8874-59F99E31F7D5}" srcOrd="0" destOrd="0" presId="urn:microsoft.com/office/officeart/2005/8/layout/hierarchy2"/>
    <dgm:cxn modelId="{0DAA16A4-F418-4524-9775-CD27739A216E}" type="presParOf" srcId="{25B7ACE0-B7AB-4830-8874-59F99E31F7D5}" destId="{C6D30F65-741B-4199-9805-7520BB3BBC9A}" srcOrd="0" destOrd="0" presId="urn:microsoft.com/office/officeart/2005/8/layout/hierarchy2"/>
    <dgm:cxn modelId="{787D1DAD-3CD6-426B-A5B4-1D041B53BAF1}" type="presParOf" srcId="{4441399F-6501-4FA4-A39F-871C001BBEAE}" destId="{7633B1B1-49D8-45EE-B186-DA1CDD727B89}" srcOrd="1" destOrd="0" presId="urn:microsoft.com/office/officeart/2005/8/layout/hierarchy2"/>
    <dgm:cxn modelId="{9027332F-4C39-44C9-8CF8-CFDBD64F8A28}" type="presParOf" srcId="{7633B1B1-49D8-45EE-B186-DA1CDD727B89}" destId="{1E516DAB-AA77-4014-A868-86D294BCD05E}" srcOrd="0" destOrd="0" presId="urn:microsoft.com/office/officeart/2005/8/layout/hierarchy2"/>
    <dgm:cxn modelId="{090623ED-8DDD-45D2-907A-F1BDFBB01D11}" type="presParOf" srcId="{7633B1B1-49D8-45EE-B186-DA1CDD727B89}" destId="{F795D2BB-D30D-4FDA-B684-F1566D33B211}" srcOrd="1" destOrd="0" presId="urn:microsoft.com/office/officeart/2005/8/layout/hierarchy2"/>
    <dgm:cxn modelId="{C842A2D4-916D-4913-9984-385A3B80F7BD}" type="presParOf" srcId="{4441399F-6501-4FA4-A39F-871C001BBEAE}" destId="{57164F22-DA47-44F2-A98F-4BD18B370316}" srcOrd="2" destOrd="0" presId="urn:microsoft.com/office/officeart/2005/8/layout/hierarchy2"/>
    <dgm:cxn modelId="{1C09282E-D953-46DC-BFCE-B60FCAD1A08C}" type="presParOf" srcId="{57164F22-DA47-44F2-A98F-4BD18B370316}" destId="{BB1277FA-6178-4B98-9126-8D795FE4B9E7}" srcOrd="0" destOrd="0" presId="urn:microsoft.com/office/officeart/2005/8/layout/hierarchy2"/>
    <dgm:cxn modelId="{DB18DC7B-096F-4023-9A07-29BDC0AE963C}" type="presParOf" srcId="{4441399F-6501-4FA4-A39F-871C001BBEAE}" destId="{E307120F-BF18-4DF8-917C-EB35C99ED3EF}" srcOrd="3" destOrd="0" presId="urn:microsoft.com/office/officeart/2005/8/layout/hierarchy2"/>
    <dgm:cxn modelId="{2268276F-34E5-4C87-9811-DE21D1D7938D}" type="presParOf" srcId="{E307120F-BF18-4DF8-917C-EB35C99ED3EF}" destId="{E3B82313-21E0-4EB3-B409-6416D6FAC7B9}" srcOrd="0" destOrd="0" presId="urn:microsoft.com/office/officeart/2005/8/layout/hierarchy2"/>
    <dgm:cxn modelId="{87ACC824-79E5-4206-BEFC-E8E3C6DA0146}" type="presParOf" srcId="{E307120F-BF18-4DF8-917C-EB35C99ED3EF}" destId="{579A034B-7D40-4056-8E65-4DBB458DB527}" srcOrd="1" destOrd="0" presId="urn:microsoft.com/office/officeart/2005/8/layout/hierarchy2"/>
    <dgm:cxn modelId="{4C7519C3-36BA-47CE-A191-5F1F63F2C190}" type="presParOf" srcId="{012368BC-F0C8-4B6E-8F0B-0B096AFCDAB3}" destId="{51065CE1-7914-49DF-BB6F-1F8C1B958436}" srcOrd="2" destOrd="0" presId="urn:microsoft.com/office/officeart/2005/8/layout/hierarchy2"/>
    <dgm:cxn modelId="{790647C0-696F-4D70-933F-3AB31FD4DB86}" type="presParOf" srcId="{51065CE1-7914-49DF-BB6F-1F8C1B958436}" destId="{460D3084-3262-4E94-A5E3-049CE1178136}" srcOrd="0" destOrd="0" presId="urn:microsoft.com/office/officeart/2005/8/layout/hierarchy2"/>
    <dgm:cxn modelId="{0D65CBFA-C60B-4A79-B74B-2F1B0922D5A7}" type="presParOf" srcId="{012368BC-F0C8-4B6E-8F0B-0B096AFCDAB3}" destId="{E8B68624-E937-4F28-9C43-604FD250E129}" srcOrd="3" destOrd="0" presId="urn:microsoft.com/office/officeart/2005/8/layout/hierarchy2"/>
    <dgm:cxn modelId="{5A13EB41-E4C6-4DF6-BC6D-C4D7FAD345EC}" type="presParOf" srcId="{E8B68624-E937-4F28-9C43-604FD250E129}" destId="{B64058D3-0A92-4627-87B8-44F0304484BE}" srcOrd="0" destOrd="0" presId="urn:microsoft.com/office/officeart/2005/8/layout/hierarchy2"/>
    <dgm:cxn modelId="{8EBC5FCD-0F3F-4CD7-B64E-CD2CA247272F}" type="presParOf" srcId="{E8B68624-E937-4F28-9C43-604FD250E129}" destId="{0CEB2C0E-707C-40DC-98E5-B68A1AB5B5AA}" srcOrd="1" destOrd="0" presId="urn:microsoft.com/office/officeart/2005/8/layout/hierarchy2"/>
    <dgm:cxn modelId="{E6B1C743-BF60-428C-813E-7F2E47F4D803}" type="presParOf" srcId="{012368BC-F0C8-4B6E-8F0B-0B096AFCDAB3}" destId="{C35C87DB-B694-4E75-AF4A-026FEF44A893}" srcOrd="4" destOrd="0" presId="urn:microsoft.com/office/officeart/2005/8/layout/hierarchy2"/>
    <dgm:cxn modelId="{78CCA52B-C7C1-4B7D-BED6-486B8A9F78F5}" type="presParOf" srcId="{C35C87DB-B694-4E75-AF4A-026FEF44A893}" destId="{6BDD7DE9-ED06-4ED9-A31F-8B2C202FEB2D}" srcOrd="0" destOrd="0" presId="urn:microsoft.com/office/officeart/2005/8/layout/hierarchy2"/>
    <dgm:cxn modelId="{3D419FCC-E92C-44AC-B5DB-E71522D1F04F}" type="presParOf" srcId="{012368BC-F0C8-4B6E-8F0B-0B096AFCDAB3}" destId="{6329992E-2DD6-4E44-B52F-5C235DCF5A7E}" srcOrd="5" destOrd="0" presId="urn:microsoft.com/office/officeart/2005/8/layout/hierarchy2"/>
    <dgm:cxn modelId="{24908FB3-F1BB-4548-A61B-C3B6160B7CEE}" type="presParOf" srcId="{6329992E-2DD6-4E44-B52F-5C235DCF5A7E}" destId="{0A073B2C-BFAF-44F4-897F-385D9F0DE2F8}" srcOrd="0" destOrd="0" presId="urn:microsoft.com/office/officeart/2005/8/layout/hierarchy2"/>
    <dgm:cxn modelId="{03B09189-232C-48BD-85CC-E4FDA6D47356}" type="presParOf" srcId="{6329992E-2DD6-4E44-B52F-5C235DCF5A7E}" destId="{CB889C10-15F2-45EE-9B1F-0E99D788839C}" srcOrd="1" destOrd="0" presId="urn:microsoft.com/office/officeart/2005/8/layout/hierarchy2"/>
    <dgm:cxn modelId="{14A946F9-DD78-49C8-96B3-5FA174C0BCE4}" type="presParOf" srcId="{012368BC-F0C8-4B6E-8F0B-0B096AFCDAB3}" destId="{58464C52-EC67-4260-B2C2-250916C7EB2E}" srcOrd="6" destOrd="0" presId="urn:microsoft.com/office/officeart/2005/8/layout/hierarchy2"/>
    <dgm:cxn modelId="{0C92433C-335F-4227-B335-9C47B0C854F5}" type="presParOf" srcId="{58464C52-EC67-4260-B2C2-250916C7EB2E}" destId="{1F524D6B-59D7-4ED0-9606-A1590445F921}" srcOrd="0" destOrd="0" presId="urn:microsoft.com/office/officeart/2005/8/layout/hierarchy2"/>
    <dgm:cxn modelId="{4FD37127-9E4B-416E-AE35-5B03A8A212A6}" type="presParOf" srcId="{012368BC-F0C8-4B6E-8F0B-0B096AFCDAB3}" destId="{4706BA25-FB73-4719-A2C8-1695B5BB7AED}" srcOrd="7" destOrd="0" presId="urn:microsoft.com/office/officeart/2005/8/layout/hierarchy2"/>
    <dgm:cxn modelId="{5E33458A-D2FD-4100-AD30-2AFC88161454}" type="presParOf" srcId="{4706BA25-FB73-4719-A2C8-1695B5BB7AED}" destId="{43A0502A-DBF2-4434-B442-91187EC885B7}" srcOrd="0" destOrd="0" presId="urn:microsoft.com/office/officeart/2005/8/layout/hierarchy2"/>
    <dgm:cxn modelId="{616254B8-AB0B-48E1-93EE-B70868C66AE3}" type="presParOf" srcId="{4706BA25-FB73-4719-A2C8-1695B5BB7AED}" destId="{E6E39BB4-3923-49D6-82FB-2E8B05ABEB65}" srcOrd="1" destOrd="0" presId="urn:microsoft.com/office/officeart/2005/8/layout/hierarchy2"/>
    <dgm:cxn modelId="{DE46B5CD-9702-4992-9CB3-6C23E275F5BD}" type="presParOf" srcId="{E6E39BB4-3923-49D6-82FB-2E8B05ABEB65}" destId="{000AF9EB-CA2F-4A5F-BC57-E2D8EC8AFD03}" srcOrd="0" destOrd="0" presId="urn:microsoft.com/office/officeart/2005/8/layout/hierarchy2"/>
    <dgm:cxn modelId="{45CE79A5-8444-4061-82BF-553D8388AA8F}" type="presParOf" srcId="{000AF9EB-CA2F-4A5F-BC57-E2D8EC8AFD03}" destId="{9DC78889-4FFC-4F19-809F-24A347F50C42}" srcOrd="0" destOrd="0" presId="urn:microsoft.com/office/officeart/2005/8/layout/hierarchy2"/>
    <dgm:cxn modelId="{36AB0158-2265-48CB-A3A3-805F6C8EDC38}" type="presParOf" srcId="{E6E39BB4-3923-49D6-82FB-2E8B05ABEB65}" destId="{1CDCE193-46E4-4053-8159-EAB052989BAA}" srcOrd="1" destOrd="0" presId="urn:microsoft.com/office/officeart/2005/8/layout/hierarchy2"/>
    <dgm:cxn modelId="{7B73DF81-8CE1-4837-B95E-838195D4414B}" type="presParOf" srcId="{1CDCE193-46E4-4053-8159-EAB052989BAA}" destId="{FD671312-E82D-4E1A-85F3-C9954621A79D}" srcOrd="0" destOrd="0" presId="urn:microsoft.com/office/officeart/2005/8/layout/hierarchy2"/>
    <dgm:cxn modelId="{B7F31029-87FE-4A9F-BCD8-B09FD0C4A9B9}" type="presParOf" srcId="{1CDCE193-46E4-4053-8159-EAB052989BAA}" destId="{9B66F155-42B6-4DCC-A6F2-CC86A2FAB970}" srcOrd="1" destOrd="0" presId="urn:microsoft.com/office/officeart/2005/8/layout/hierarchy2"/>
    <dgm:cxn modelId="{5056EAA8-DA15-4F8A-8D2D-76E02E38F489}" type="presParOf" srcId="{E6E39BB4-3923-49D6-82FB-2E8B05ABEB65}" destId="{C38EDB43-56B9-47D0-9405-2F0378651DCF}" srcOrd="2" destOrd="0" presId="urn:microsoft.com/office/officeart/2005/8/layout/hierarchy2"/>
    <dgm:cxn modelId="{8543298C-89A1-4900-B392-7C9F1BA67A18}" type="presParOf" srcId="{C38EDB43-56B9-47D0-9405-2F0378651DCF}" destId="{192A1720-B635-4931-BC01-9B53BA17CC8A}" srcOrd="0" destOrd="0" presId="urn:microsoft.com/office/officeart/2005/8/layout/hierarchy2"/>
    <dgm:cxn modelId="{C6348DC4-1ECD-43B1-B84A-2704B4AF8E50}" type="presParOf" srcId="{E6E39BB4-3923-49D6-82FB-2E8B05ABEB65}" destId="{7792E4B9-EEA8-4C87-921C-581BD22C41B8}" srcOrd="3" destOrd="0" presId="urn:microsoft.com/office/officeart/2005/8/layout/hierarchy2"/>
    <dgm:cxn modelId="{FCCF66D0-8FE0-467C-8DBA-87CFF83781FF}" type="presParOf" srcId="{7792E4B9-EEA8-4C87-921C-581BD22C41B8}" destId="{385DF226-1543-48FC-9BF3-99F72B7823B8}" srcOrd="0" destOrd="0" presId="urn:microsoft.com/office/officeart/2005/8/layout/hierarchy2"/>
    <dgm:cxn modelId="{B7999334-A2A4-45DC-917C-2BB83ABE2017}" type="presParOf" srcId="{7792E4B9-EEA8-4C87-921C-581BD22C41B8}" destId="{11FB2D9E-9913-4D33-A570-18CC76F3D07F}" srcOrd="1" destOrd="0" presId="urn:microsoft.com/office/officeart/2005/8/layout/hierarchy2"/>
    <dgm:cxn modelId="{2DE76D8E-A29B-496D-99A9-E670CB104FCD}" type="presParOf" srcId="{012368BC-F0C8-4B6E-8F0B-0B096AFCDAB3}" destId="{CE0050D6-2625-48CF-880C-33B0CAA5393C}" srcOrd="8" destOrd="0" presId="urn:microsoft.com/office/officeart/2005/8/layout/hierarchy2"/>
    <dgm:cxn modelId="{B78AB89B-19CE-4441-BA52-195508F3A886}" type="presParOf" srcId="{CE0050D6-2625-48CF-880C-33B0CAA5393C}" destId="{C6E7D690-A057-4AAC-979C-1C989A78738C}" srcOrd="0" destOrd="0" presId="urn:microsoft.com/office/officeart/2005/8/layout/hierarchy2"/>
    <dgm:cxn modelId="{7624722A-F302-4F21-B349-4A3071C7A62D}" type="presParOf" srcId="{012368BC-F0C8-4B6E-8F0B-0B096AFCDAB3}" destId="{400B4248-AB5D-471F-BCB9-7F5F417F0750}" srcOrd="9" destOrd="0" presId="urn:microsoft.com/office/officeart/2005/8/layout/hierarchy2"/>
    <dgm:cxn modelId="{7DD2C6AD-4CFE-4B8C-993D-476BFCE582B0}" type="presParOf" srcId="{400B4248-AB5D-471F-BCB9-7F5F417F0750}" destId="{8B2A0994-3FD5-42FF-AFA1-FEFCB5E91B37}" srcOrd="0" destOrd="0" presId="urn:microsoft.com/office/officeart/2005/8/layout/hierarchy2"/>
    <dgm:cxn modelId="{41144C66-C01F-49E7-B18C-A5A416941DAC}" type="presParOf" srcId="{400B4248-AB5D-471F-BCB9-7F5F417F0750}" destId="{B71D9616-E237-43F8-9F58-8B2B1312E45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19.01.2015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openxmlformats.org/officeDocument/2006/relationships/image" Target="../media/image4.wmf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openxmlformats.org/officeDocument/2006/relationships/diagramColors" Target="../diagrams/colors6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6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2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19088" y="2060575"/>
            <a:ext cx="98091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buClr>
                <a:schemeClr val="hlink"/>
              </a:buClr>
              <a:buSzPct val="65000"/>
              <a:defRPr/>
            </a:pPr>
            <a:endParaRPr lang="ru-RU" alt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105000"/>
              </a:lnSpc>
              <a:buClr>
                <a:schemeClr val="hlink"/>
              </a:buClr>
              <a:buSzPct val="65000"/>
              <a:defRPr/>
            </a:pPr>
            <a:endParaRPr lang="ru-RU" alt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56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651" y="675084"/>
            <a:ext cx="1513416" cy="139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57" name="Picture 1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1167" y="5000636"/>
            <a:ext cx="2772833" cy="151090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258" name="Picture 186" descr="http://dg52.mycdn.me/getImage?photoId=512296204181&amp;photoType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7" y="4857760"/>
            <a:ext cx="3018841" cy="164307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259" name="Picture 187" descr="getImage?photoId=322921872789&amp;photoType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2967" y="242887"/>
            <a:ext cx="3395133" cy="178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260" name="Picture 188" descr="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28"/>
            <a:ext cx="3191933" cy="176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261" name="Picture 189" descr="getImage?photoId=183284778389&amp;photoType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4634" y="5157787"/>
            <a:ext cx="2952751" cy="151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00034" y="2500306"/>
            <a:ext cx="8429684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ОКРУГ СУХОЙ ЛОГ</a:t>
            </a:r>
          </a:p>
          <a:p>
            <a:pPr algn="ctr">
              <a:defRPr/>
            </a:pP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</p:spTree>
    <p:controls>
      <p:control spid="1026" name="Label1" r:id="rId2" imgW="8172360" imgH="3048120"/>
      <p:control spid="1027" name="SapphireHiddenControl" r:id="rId3" imgW="6095880" imgH="406728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4" y="1857364"/>
            <a:ext cx="300039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Составление проекта бюджета очередного года</a:t>
            </a:r>
            <a:endParaRPr lang="ru-RU" sz="1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2643182"/>
            <a:ext cx="300039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Рассмотрение проекта бюджета очередного года</a:t>
            </a:r>
            <a:endParaRPr lang="ru-RU" sz="1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3357562"/>
            <a:ext cx="300039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Утверждение проекта очередного года</a:t>
            </a:r>
            <a:endParaRPr lang="ru-RU" sz="1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4071942"/>
            <a:ext cx="300039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Исполнение бюджета в текущем году</a:t>
            </a:r>
            <a:endParaRPr lang="ru-RU" sz="1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4714884"/>
            <a:ext cx="3000396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Формирование отчета об исполнении бюджета предыдущего года</a:t>
            </a:r>
            <a:endParaRPr lang="ru-RU" sz="14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1000108"/>
            <a:ext cx="5143536" cy="6429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Бюджетный процесс - ежегодное формирование и исполнение бюджета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5643578"/>
            <a:ext cx="3000396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 smtClean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428860" y="3000372"/>
          <a:ext cx="1766570" cy="56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357422" y="5715016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14480" y="4714884"/>
          <a:ext cx="250033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1643042" y="1857364"/>
          <a:ext cx="257176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8" y="2071678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8" y="3643314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8" y="4429132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8" y="5214950"/>
            <a:ext cx="357190" cy="928694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8" y="2857496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86248" y="2143116"/>
            <a:ext cx="428628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86248" y="3071810"/>
            <a:ext cx="428628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6248" y="5000636"/>
            <a:ext cx="428628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86248" y="5929330"/>
            <a:ext cx="428628" cy="2143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923595" y="242647"/>
            <a:ext cx="7772400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3" y="1527175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7" y="3751263"/>
            <a:ext cx="2325694" cy="209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9000" y="3751263"/>
            <a:ext cx="2347913" cy="210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3" y="3751263"/>
            <a:ext cx="2357454" cy="209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3" y="2565400"/>
            <a:ext cx="935037" cy="7953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76750" y="2565400"/>
            <a:ext cx="863600" cy="7953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2300" y="2565400"/>
            <a:ext cx="863600" cy="7953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231457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03650" y="1416050"/>
            <a:ext cx="211296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0" y="1430338"/>
            <a:ext cx="230346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56322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36"/>
          <a:ext cx="8643997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357313"/>
          <a:ext cx="3500430" cy="50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214414"/>
              </a:tblGrid>
              <a:tr h="126802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 Antiqua" pitchFamily="18" charset="0"/>
                        </a:rPr>
                        <a:t>Доходы бюджета 2015 год</a:t>
                      </a:r>
                    </a:p>
                    <a:p>
                      <a:r>
                        <a:rPr lang="ru-RU" dirty="0" smtClean="0">
                          <a:latin typeface="Book Antiqua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Тыс.руб.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491</a:t>
                      </a:r>
                      <a:r>
                        <a:rPr lang="ru-RU" baseline="0" dirty="0" smtClean="0">
                          <a:latin typeface="Book Antiqua" pitchFamily="18" charset="0"/>
                        </a:rPr>
                        <a:t> 665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68 534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 Antiqua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Book Antiqua" pitchFamily="18" charset="0"/>
                        </a:rPr>
                        <a:t>684 596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C0066"/>
                </a:solidFill>
                <a:latin typeface="Book Antiqua" pitchFamily="18" charset="0"/>
              </a:rPr>
              <a:t>Структура и доля налоговых доходов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5792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777875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291B7F"/>
                </a:solidFill>
                <a:latin typeface="Book Antiqua" pitchFamily="18" charset="0"/>
              </a:rPr>
              <a:t>Структура и доля неналоговых доходов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49694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Структура и доля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80919" cy="52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428628"/>
          </a:xfrm>
        </p:spPr>
        <p:txBody>
          <a:bodyPr/>
          <a:lstStyle/>
          <a:p>
            <a:pPr algn="ctr"/>
            <a:r>
              <a:rPr lang="ru-RU" sz="3500" dirty="0" smtClean="0"/>
              <a:t>Динамика поступления доходов</a:t>
            </a:r>
            <a:br>
              <a:rPr lang="ru-RU" sz="3500" dirty="0" smtClean="0"/>
            </a:br>
            <a:endParaRPr lang="ru-RU" sz="3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8680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право 4"/>
          <p:cNvSpPr/>
          <p:nvPr/>
        </p:nvSpPr>
        <p:spPr>
          <a:xfrm rot="-600000">
            <a:off x="583296" y="1861099"/>
            <a:ext cx="3299585" cy="424863"/>
          </a:xfrm>
          <a:prstGeom prst="rightArrow">
            <a:avLst>
              <a:gd name="adj1" fmla="val 53283"/>
              <a:gd name="adj2" fmla="val 50000"/>
            </a:avLst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28662" y="2071678"/>
            <a:ext cx="1214446" cy="357190"/>
          </a:xfrm>
          <a:prstGeom prst="ellipse">
            <a:avLst/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107,2%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85984" y="1785926"/>
            <a:ext cx="1285884" cy="357190"/>
          </a:xfrm>
          <a:prstGeom prst="ellipse">
            <a:avLst/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113,3%</a:t>
            </a:r>
            <a:endParaRPr lang="ru-RU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Стрелка вправо 11"/>
          <p:cNvSpPr/>
          <p:nvPr/>
        </p:nvSpPr>
        <p:spPr>
          <a:xfrm rot="-600000">
            <a:off x="5471267" y="1340777"/>
            <a:ext cx="3138055" cy="424863"/>
          </a:xfrm>
          <a:prstGeom prst="rightArrow">
            <a:avLst>
              <a:gd name="adj1" fmla="val 53283"/>
              <a:gd name="adj2" fmla="val 50000"/>
            </a:avLst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43570" y="1428736"/>
            <a:ext cx="1214446" cy="357190"/>
          </a:xfrm>
          <a:prstGeom prst="ellipse">
            <a:avLst/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105,3%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929454" y="1214422"/>
            <a:ext cx="1214446" cy="357190"/>
          </a:xfrm>
          <a:prstGeom prst="ellipse">
            <a:avLst/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103,6%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857620" y="1571612"/>
            <a:ext cx="1643074" cy="571504"/>
          </a:xfrm>
          <a:prstGeom prst="rightArrow">
            <a:avLst>
              <a:gd name="adj1" fmla="val 43006"/>
              <a:gd name="adj2" fmla="val 50000"/>
            </a:avLst>
          </a:prstGeom>
          <a:solidFill>
            <a:srgbClr val="0044CC"/>
          </a:solidFill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1934" y="1643050"/>
            <a:ext cx="1214446" cy="357190"/>
          </a:xfrm>
          <a:prstGeom prst="ellipse">
            <a:avLst/>
          </a:prstGeom>
          <a:solidFill>
            <a:srgbClr val="004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92,5%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C0066"/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09619"/>
          <a:ext cx="8572560" cy="58461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71900"/>
                <a:gridCol w="1571636"/>
                <a:gridCol w="1143008"/>
                <a:gridCol w="1143008"/>
                <a:gridCol w="1143008"/>
              </a:tblGrid>
              <a:tr h="336736">
                <a:tc>
                  <a:txBody>
                    <a:bodyPr/>
                    <a:lstStyle/>
                    <a:p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 Antiqua" pitchFamily="18" charset="0"/>
                        </a:rPr>
                        <a:t>Ожидаемое поступление за 2014 год</a:t>
                      </a:r>
                      <a:endParaRPr lang="ru-RU" sz="12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2015 год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2016 год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2017 год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8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Налоговые, из них: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481 548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491 665    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515 974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620 607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403 425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397 524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418 593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444 127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Акцизы по</a:t>
                      </a:r>
                      <a:r>
                        <a:rPr lang="ru-RU" sz="1400" baseline="0" dirty="0" smtClean="0">
                          <a:latin typeface="Book Antiqua" pitchFamily="18" charset="0"/>
                        </a:rPr>
                        <a:t> подакцизным товарам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5 906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12 666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 Antiqua" pitchFamily="18" charset="0"/>
                        </a:rPr>
                        <a:t>12 666</a:t>
                      </a: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 Antiqua" pitchFamily="18" charset="0"/>
                        </a:rPr>
                        <a:t>12 666</a:t>
                      </a: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26 912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29</a:t>
                      </a:r>
                      <a:r>
                        <a:rPr lang="ru-RU" sz="1400" baseline="0" dirty="0" smtClean="0">
                          <a:latin typeface="Book Antiqua" pitchFamily="18" charset="0"/>
                        </a:rPr>
                        <a:t> 745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30 673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31 768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40 038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44</a:t>
                      </a:r>
                      <a:r>
                        <a:rPr lang="ru-RU" sz="1400" baseline="0" dirty="0" smtClean="0">
                          <a:latin typeface="Book Antiqua" pitchFamily="18" charset="0"/>
                        </a:rPr>
                        <a:t> 396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46 364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47 654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Государственная пошлина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5 244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7 334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7 679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8 024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Неналоговые, из</a:t>
                      </a:r>
                      <a:r>
                        <a:rPr lang="ru-RU" sz="1400" baseline="0" dirty="0" smtClean="0">
                          <a:latin typeface="Book Antiqua" pitchFamily="18" charset="0"/>
                        </a:rPr>
                        <a:t> них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71 063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68 534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78 444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93 191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70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Доходы от использования имущества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40 979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45 078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50 574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52 850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62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Доходы от продажи имущества</a:t>
                      </a:r>
                      <a:r>
                        <a:rPr lang="ru-RU" sz="1400" baseline="0" dirty="0" smtClean="0">
                          <a:latin typeface="Book Antiqua" pitchFamily="18" charset="0"/>
                        </a:rPr>
                        <a:t> и земельных участков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18 270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14 894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18 487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17 850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Безвозмездные поступления, из них: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740 274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684 596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716 111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733291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Дотации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7 775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9 190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9 519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9 755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Субсидии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294 946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212 663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209 089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188 414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Субвенции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425 257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462 743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497 503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535 122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14 151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itchFamily="18" charset="0"/>
                        </a:rPr>
                        <a:t>Всего доходов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1 292 885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1 244 795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1 310 528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 Antiqua" pitchFamily="18" charset="0"/>
                        </a:rPr>
                        <a:t>1 358 054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956550" y="620713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755650" y="260350"/>
            <a:ext cx="80645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РАСХОДЫ БЮДЖЕТА –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выплачиваемые из бюджета денежные средства</a:t>
            </a:r>
            <a:endParaRPr lang="ru-RU" sz="2400" b="1" dirty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24579" name="Rectangle 56"/>
          <p:cNvSpPr>
            <a:spLocks noChangeArrowheads="1"/>
          </p:cNvSpPr>
          <p:nvPr/>
        </p:nvSpPr>
        <p:spPr bwMode="auto">
          <a:xfrm>
            <a:off x="-1582738" y="5246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143116"/>
            <a:ext cx="3246431" cy="1714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Расходное обязательство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обязанность выплатить денежные средства из соответствующего бюджета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357694"/>
            <a:ext cx="4248150" cy="1928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ассигнования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7" y="2133600"/>
            <a:ext cx="3286148" cy="1724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обязательства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расходные обязательства, подлежащие исполнению в соответствующем финансовом году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08175" y="1196975"/>
            <a:ext cx="360363" cy="7191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429124" y="2714620"/>
            <a:ext cx="360040" cy="14401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019925" y="1196975"/>
            <a:ext cx="360363" cy="7921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85786" y="642918"/>
            <a:ext cx="7872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500" b="1" i="1" dirty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Основные характеристики бюджета</a:t>
            </a:r>
            <a:endParaRPr lang="ru-RU" sz="25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algn="ctr"/>
            <a:r>
              <a:rPr lang="ru-RU" sz="2500" b="1" i="1" dirty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</a:t>
            </a:r>
            <a:r>
              <a:rPr lang="ru-RU" sz="2500" b="1" i="1" dirty="0" smtClean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2015 </a:t>
            </a:r>
            <a:r>
              <a:rPr lang="ru-RU" sz="2500" b="1" i="1" dirty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год и плановый период  </a:t>
            </a:r>
            <a:r>
              <a:rPr lang="ru-RU" sz="2500" b="1" i="1" dirty="0" smtClean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2016 </a:t>
            </a:r>
            <a:r>
              <a:rPr lang="ru-RU" sz="2500" b="1" i="1" dirty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rgbClr val="6600CC"/>
                </a:solidFill>
                <a:latin typeface="Garamond" pitchFamily="18" charset="0"/>
                <a:cs typeface="Times New Roman" pitchFamily="18" charset="0"/>
              </a:rPr>
              <a:t>2017 годов</a:t>
            </a:r>
          </a:p>
          <a:p>
            <a:pPr lvl="0" algn="ctr"/>
            <a:r>
              <a:rPr lang="ru-RU" sz="20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(тысяч рублей)</a:t>
            </a:r>
            <a:endParaRPr lang="ru-RU" sz="2000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algn="ctr"/>
            <a:endParaRPr lang="ru-RU" sz="2500" b="1" i="1" dirty="0">
              <a:solidFill>
                <a:srgbClr val="6600CC"/>
              </a:solidFill>
              <a:latin typeface="Garamond" pitchFamily="18" charset="0"/>
            </a:endParaRPr>
          </a:p>
        </p:txBody>
      </p:sp>
      <p:graphicFrame>
        <p:nvGraphicFramePr>
          <p:cNvPr id="93441" name="Group 257"/>
          <p:cNvGraphicFramePr>
            <a:graphicFrameLocks noGrp="1"/>
          </p:cNvGraphicFramePr>
          <p:nvPr/>
        </p:nvGraphicFramePr>
        <p:xfrm>
          <a:off x="357158" y="2285992"/>
          <a:ext cx="8460730" cy="420559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3590"/>
                <a:gridCol w="1897129"/>
                <a:gridCol w="2084527"/>
                <a:gridCol w="1855484"/>
              </a:tblGrid>
              <a:tr h="7143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2015 год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2016 год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2017 год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9064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Arial" pitchFamily="34" charset="0"/>
                        </a:rPr>
                        <a:t>1 244 794,8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Arial" pitchFamily="34" charset="0"/>
                        </a:rPr>
                        <a:t>1 310 528,2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Arial" pitchFamily="34" charset="0"/>
                        </a:rPr>
                        <a:t>1 358 054,3</a:t>
                      </a:r>
                    </a:p>
                  </a:txBody>
                  <a:tcPr marL="121920" marR="121920" marT="34290" marB="34290" anchor="ctr" horzOverflow="overflow"/>
                </a:tc>
              </a:tr>
              <a:tr h="9465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РАСХОДЫ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1 267 827,3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1 320 531,5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1 368 054,3</a:t>
                      </a:r>
                    </a:p>
                  </a:txBody>
                  <a:tcPr marL="121920" marR="121920" marT="34290" marB="34290" anchor="ctr" horzOverflow="overflow"/>
                </a:tc>
              </a:tr>
              <a:tr h="9064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ДЕФИЦИТ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Arial" pitchFamily="34" charset="0"/>
                        </a:rPr>
                        <a:t>23 032,5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Arial" pitchFamily="34" charset="0"/>
                        </a:rPr>
                        <a:t>10 003,3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otype Corsiva" pitchFamily="66" charset="0"/>
                          <a:cs typeface="Arial" pitchFamily="34" charset="0"/>
                        </a:rPr>
                        <a:t>10 000,0</a:t>
                      </a:r>
                    </a:p>
                  </a:txBody>
                  <a:tcPr marL="121920" marR="121920" marT="34290" marB="34290" anchor="ctr" horzOverflow="overflow"/>
                </a:tc>
              </a:tr>
            </a:tbl>
          </a:graphicData>
        </a:graphic>
      </p:graphicFrame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38" y="49657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0"/>
            <a:ext cx="8483600" cy="65611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400" dirty="0"/>
              <a:t>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400" i="1" dirty="0"/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400" i="1" dirty="0"/>
              <a:t>	</a:t>
            </a:r>
            <a:r>
              <a:rPr lang="ru-RU" sz="1600" b="1" i="1" dirty="0">
                <a:solidFill>
                  <a:srgbClr val="6600CC"/>
                </a:solidFill>
                <a:latin typeface="Garamond" pitchFamily="18" charset="0"/>
              </a:rPr>
              <a:t>		</a:t>
            </a: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6600CC"/>
                </a:solidFill>
                <a:latin typeface="Garamond" pitchFamily="18" charset="0"/>
              </a:rPr>
              <a:t>  Уважаемые </a:t>
            </a:r>
            <a:r>
              <a:rPr lang="ru-RU" sz="3200" b="1" i="1" dirty="0">
                <a:solidFill>
                  <a:srgbClr val="6600CC"/>
                </a:solidFill>
                <a:latin typeface="Garamond" pitchFamily="18" charset="0"/>
              </a:rPr>
              <a:t>жители </a:t>
            </a:r>
            <a:endParaRPr lang="ru-RU" sz="32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6600CC"/>
                </a:solidFill>
                <a:latin typeface="Garamond" pitchFamily="18" charset="0"/>
              </a:rPr>
              <a:t>     городского </a:t>
            </a:r>
            <a:r>
              <a:rPr lang="ru-RU" sz="3200" b="1" i="1" dirty="0">
                <a:solidFill>
                  <a:srgbClr val="6600CC"/>
                </a:solidFill>
                <a:latin typeface="Garamond" pitchFamily="18" charset="0"/>
              </a:rPr>
              <a:t>округа </a:t>
            </a:r>
            <a:r>
              <a:rPr lang="ru-RU" sz="3200" b="1" i="1" dirty="0" smtClean="0">
                <a:solidFill>
                  <a:srgbClr val="6600CC"/>
                </a:solidFill>
                <a:latin typeface="Garamond" pitchFamily="18" charset="0"/>
              </a:rPr>
              <a:t>Сухой </a:t>
            </a:r>
            <a:r>
              <a:rPr lang="ru-RU" sz="3200" b="1" i="1" dirty="0">
                <a:solidFill>
                  <a:srgbClr val="6600CC"/>
                </a:solidFill>
                <a:latin typeface="Garamond" pitchFamily="18" charset="0"/>
              </a:rPr>
              <a:t>Лог!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i="1" dirty="0">
                <a:solidFill>
                  <a:srgbClr val="6600CC"/>
                </a:solidFill>
                <a:latin typeface="Garamond" pitchFamily="18" charset="0"/>
              </a:rPr>
              <a:t>	</a:t>
            </a: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rgbClr val="6600CC"/>
                </a:solidFill>
                <a:latin typeface="Garamond" pitchFamily="18" charset="0"/>
              </a:rPr>
              <a:t>                                 	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Одним из  инструментов обеспечения прозрачности и публичности бюджета и бюджетного процесса для населения является форма реализации «Открытого бюджета» - «Бюджета для граждан».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«Бюджет для граждан» познакомит Вас с положениями основного финансового документа городского округа – решения Думы городского округа  «Об утверждении бюджета городского округа Сухой Лог на очередной финансовый год и плановый период».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«Бюджет для граждан» - это упрощенная версия бюджетного документа, которая использует неформальный язык и доступные форматы, чтобы облегчить для граждан понимание бюджета.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Специалистами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2015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год и плановый период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2016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и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2017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годов, 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неподготовленных пользователей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информативной и компактной форме. </a:t>
            </a:r>
            <a:endParaRPr lang="ru-RU" sz="1700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Документ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культуры,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жилищно – коммунального хозяйства и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в других сферах в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2015 </a:t>
            </a:r>
            <a:r>
              <a:rPr lang="ru-RU" sz="1700" i="1" dirty="0">
                <a:solidFill>
                  <a:srgbClr val="6600CC"/>
                </a:solidFill>
                <a:latin typeface="Garamond" pitchFamily="18" charset="0"/>
              </a:rPr>
              <a:t>году и плановом </a:t>
            </a:r>
            <a:r>
              <a:rPr lang="ru-RU" sz="1700" i="1" dirty="0" smtClean="0">
                <a:solidFill>
                  <a:srgbClr val="6600CC"/>
                </a:solidFill>
                <a:latin typeface="Garamond" pitchFamily="18" charset="0"/>
              </a:rPr>
              <a:t>периоде 2016 – 2017 годов. </a:t>
            </a:r>
            <a:endParaRPr lang="ru-RU" sz="17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       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  			  С.К. Суханов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400" dirty="0"/>
          </a:p>
        </p:txBody>
      </p:sp>
      <p:pic>
        <p:nvPicPr>
          <p:cNvPr id="26629" name="Picture 5" descr="200%20Suchanov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412787" cy="179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8" y="242888"/>
            <a:ext cx="7221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Переход к программно-целевому методу планирования </a:t>
            </a: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городском </a:t>
            </a: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0" y="1000109"/>
            <a:ext cx="8520113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endParaRPr lang="ru-RU" sz="1600" i="1" dirty="0">
              <a:solidFill>
                <a:srgbClr val="6600CC"/>
              </a:solidFill>
            </a:endParaRPr>
          </a:p>
          <a:p>
            <a:pPr indent="457200" algn="just">
              <a:defRPr/>
            </a:pPr>
            <a:r>
              <a:rPr lang="ru-RU" sz="1600" i="1" dirty="0">
                <a:solidFill>
                  <a:srgbClr val="6600CC"/>
                </a:solidFill>
              </a:rPr>
              <a:t>Бюджет городского округа Сухой Лог на </a:t>
            </a:r>
            <a:r>
              <a:rPr lang="ru-RU" sz="1600" i="1" dirty="0" smtClean="0">
                <a:solidFill>
                  <a:srgbClr val="6600CC"/>
                </a:solidFill>
              </a:rPr>
              <a:t>2015-2017 </a:t>
            </a:r>
            <a:r>
              <a:rPr lang="ru-RU" sz="1600" i="1" dirty="0">
                <a:solidFill>
                  <a:srgbClr val="6600CC"/>
                </a:solidFill>
              </a:rPr>
              <a:t>годы сформирован в программной структуре расходов на основе </a:t>
            </a:r>
            <a:r>
              <a:rPr lang="ru-RU" sz="1600" i="1" dirty="0" smtClean="0">
                <a:solidFill>
                  <a:srgbClr val="6600CC"/>
                </a:solidFill>
              </a:rPr>
              <a:t>14-ти </a:t>
            </a:r>
            <a:r>
              <a:rPr lang="ru-RU" sz="1600" i="1" dirty="0">
                <a:solidFill>
                  <a:srgbClr val="6600CC"/>
                </a:solidFill>
              </a:rPr>
              <a:t>муниципальных программ городского округа Сухой Лог.</a:t>
            </a:r>
          </a:p>
          <a:p>
            <a:pPr indent="457200" algn="just">
              <a:defRPr/>
            </a:pPr>
            <a:r>
              <a:rPr lang="ru-RU" sz="1600" i="1" dirty="0">
                <a:solidFill>
                  <a:srgbClr val="6600CC"/>
                </a:solidFill>
              </a:rPr>
              <a:t>Муниципальная программа – это комплекс мероприятий, указанных по ресурсам, срокам и исполнителям, направленных на достижение целей социального и экономического развития городского округа в определенной сфере.</a:t>
            </a:r>
          </a:p>
          <a:p>
            <a:pPr indent="457200" algn="just">
              <a:defRPr/>
            </a:pPr>
            <a:r>
              <a:rPr lang="ru-RU" sz="1600" i="1" dirty="0">
                <a:solidFill>
                  <a:srgbClr val="6600CC"/>
                </a:solidFill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</a:t>
            </a:r>
            <a:r>
              <a:rPr lang="ru-RU" sz="1600" i="1" dirty="0" smtClean="0">
                <a:solidFill>
                  <a:srgbClr val="6600CC"/>
                </a:solidFill>
              </a:rPr>
              <a:t>.</a:t>
            </a:r>
            <a:r>
              <a:rPr lang="ru-RU" sz="1600" i="1" dirty="0">
                <a:solidFill>
                  <a:srgbClr val="6600CC"/>
                </a:solidFill>
              </a:rPr>
              <a:t>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</p:nvPr>
        </p:nvGraphicFramePr>
        <p:xfrm>
          <a:off x="285720" y="4500570"/>
          <a:ext cx="8572560" cy="1857388"/>
        </p:xfrm>
        <a:graphic>
          <a:graphicData uri="http://schemas.openxmlformats.org/drawingml/2006/table">
            <a:tbl>
              <a:tblPr/>
              <a:tblGrid>
                <a:gridCol w="4468591"/>
                <a:gridCol w="1332738"/>
                <a:gridCol w="1411134"/>
                <a:gridCol w="1360097"/>
              </a:tblGrid>
              <a:tr h="4602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21920" marR="12192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121920" marR="12192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121920" marR="121920"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02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Общий объем расходов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бюджета городского округа Сухой Лог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1 267 827,3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1 320 531,5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1 368 054,3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68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Объем  расходов по муниципальным программам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(% к общему объему расходов)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1 258 864,5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  (99,3%)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1 292 323,5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(98%)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1 320 599,0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(96,5%)</a:t>
                      </a:r>
                    </a:p>
                  </a:txBody>
                  <a:tcPr marL="48000" marR="48000" marT="27000" marB="27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72330" y="4143380"/>
            <a:ext cx="177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sz="1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Тысяч рублей</a:t>
            </a:r>
            <a:endParaRPr lang="ru-RU" sz="1400" i="1" dirty="0" smtClean="0">
              <a:solidFill>
                <a:srgbClr val="6600CC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731838" y="500041"/>
            <a:ext cx="8064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6600CC"/>
                </a:solidFill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6600CC"/>
                </a:solidFill>
              </a:rPr>
              <a:t> В </a:t>
            </a:r>
            <a:r>
              <a:rPr lang="ru-RU" sz="2400" b="1" i="1" dirty="0" smtClean="0">
                <a:solidFill>
                  <a:srgbClr val="6600CC"/>
                </a:solidFill>
              </a:rPr>
              <a:t>2015 </a:t>
            </a:r>
            <a:r>
              <a:rPr lang="ru-RU" sz="2400" b="1" i="1" dirty="0">
                <a:solidFill>
                  <a:srgbClr val="6600CC"/>
                </a:solidFill>
              </a:rPr>
              <a:t>ГОДУ, </a:t>
            </a:r>
            <a:r>
              <a:rPr lang="ru-RU" sz="2400" i="1" dirty="0" smtClean="0">
                <a:solidFill>
                  <a:srgbClr val="6600CC"/>
                </a:solidFill>
              </a:rPr>
              <a:t>тыс.руб</a:t>
            </a:r>
            <a:r>
              <a:rPr lang="ru-RU" sz="2400" i="1" dirty="0">
                <a:solidFill>
                  <a:srgbClr val="6600CC"/>
                </a:solidFill>
              </a:rPr>
              <a:t>.</a:t>
            </a: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</p:nvPr>
        </p:nvGraphicFramePr>
        <p:xfrm>
          <a:off x="642910" y="1928802"/>
          <a:ext cx="8143932" cy="4583081"/>
        </p:xfrm>
        <a:graphic>
          <a:graphicData uri="http://schemas.openxmlformats.org/drawingml/2006/table">
            <a:tbl>
              <a:tblPr/>
              <a:tblGrid>
                <a:gridCol w="571504"/>
                <a:gridCol w="5214974"/>
                <a:gridCol w="1214446"/>
                <a:gridCol w="1143008"/>
              </a:tblGrid>
              <a:tr h="438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1 267 827,3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66 818,3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2 282,9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0,18 %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7 184,0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0,57 %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40 019,5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3,16 %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85 133,5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1 100,0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842 340,7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66,4 %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77 726,0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6,1 %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125 734,4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9,9 %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17 540,0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962,0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986,0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2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333375"/>
            <a:ext cx="777716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Социальная направленность формирования расходов </a:t>
            </a:r>
            <a:endParaRPr lang="ru-RU" sz="20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2015 </a:t>
            </a: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– </a:t>
            </a: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2017 </a:t>
            </a: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годы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072493" cy="427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583"/>
                <a:gridCol w="1518588"/>
                <a:gridCol w="1518588"/>
                <a:gridCol w="1358734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245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latin typeface="Cambria" pitchFamily="18" charset="0"/>
                          <a:cs typeface="Times New Roman" pitchFamily="18" charset="0"/>
                        </a:rPr>
                        <a:t>1 267 827,3</a:t>
                      </a:r>
                      <a:endParaRPr lang="ru-RU" sz="1700" b="1" i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1 320 531,5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1 368 054,3</a:t>
                      </a:r>
                      <a:endParaRPr lang="ru-RU" sz="1700" b="1" i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842 340,7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888 908,4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927 575,0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62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77 726,0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78 655,0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064,0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005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125 734,4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133 311,5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137 837,3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148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17 540,0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16 195,0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14 919,0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22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1 063 341,1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1 117 069,9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1 162 395,3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8682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83,9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767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204 486,2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203 461,6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205659,0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6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15,4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муниципальных программ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357298"/>
          <a:ext cx="828680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857784"/>
                <a:gridCol w="1000132"/>
                <a:gridCol w="1071570"/>
                <a:gridCol w="1000132"/>
              </a:tblGrid>
              <a:tr h="3645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2015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2016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2017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793 862,7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831 142,4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865 080,0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33 783,0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33 497,0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33 389,0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107 443,0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116 423,0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123 276,0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14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«Комплексная программа  развития 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222 595,0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215 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439,8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207 087,3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 до 2020 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2 318,0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2 487,0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595,0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11 127,9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10 782,3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10 441,7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6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625,0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662,0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687,0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91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 до 2020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579,0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605,0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631,0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муниципальных программ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продолжение таблицы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14422"/>
          <a:ext cx="8572559" cy="535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49"/>
                <a:gridCol w="5108563"/>
                <a:gridCol w="1080575"/>
                <a:gridCol w="1064565"/>
                <a:gridCol w="952507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2015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2016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2017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18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  до 2021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56 627,4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56 680,0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56 543,9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407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   муниципальным имуществом городского округа Сухой лог на 2015-2021 годы»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9 549,7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6 688,0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5 933,9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61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 до2021 года»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7 184,0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7 100,2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7 924,4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04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 до 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7 052,8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7 375,0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3 399,0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03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 до 2021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1 100,0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1 153,3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1 209,1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733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5 017,0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2 288,5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2 401,7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60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8 962,8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9 052,1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9 143,4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064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Условно утвержденные  расходы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19 155,9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38 311,9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0643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1 267 827,3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1 320 531,5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1 368 054,3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53700" y="-1514475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-1333500" y="-1514475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-1363663" y="-1651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sp>
        <p:nvSpPr>
          <p:cNvPr id="30727" name="Rectangle 30"/>
          <p:cNvSpPr>
            <a:spLocks noChangeArrowheads="1"/>
          </p:cNvSpPr>
          <p:nvPr/>
        </p:nvSpPr>
        <p:spPr bwMode="auto">
          <a:xfrm>
            <a:off x="-1333500" y="-1514475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 dirty="0"/>
          </a:p>
        </p:txBody>
      </p:sp>
      <p:sp>
        <p:nvSpPr>
          <p:cNvPr id="30728" name="Rectangle 61"/>
          <p:cNvSpPr>
            <a:spLocks noChangeArrowheads="1"/>
          </p:cNvSpPr>
          <p:nvPr/>
        </p:nvSpPr>
        <p:spPr bwMode="auto">
          <a:xfrm>
            <a:off x="-1333500" y="12652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0729" name="Rectangle 100"/>
          <p:cNvSpPr>
            <a:spLocks noChangeArrowheads="1"/>
          </p:cNvSpPr>
          <p:nvPr/>
        </p:nvSpPr>
        <p:spPr bwMode="auto">
          <a:xfrm>
            <a:off x="-1363663" y="16748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71472" y="785794"/>
            <a:ext cx="8305800" cy="642942"/>
          </a:xfrm>
        </p:spPr>
        <p:txBody>
          <a:bodyPr>
            <a:normAutofit fontScale="90000"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Направление </a:t>
            </a:r>
            <a:r>
              <a:rPr lang="ru-RU" sz="2200" b="1" dirty="0" smtClean="0">
                <a:solidFill>
                  <a:srgbClr val="7030A0"/>
                </a:solidFill>
              </a:rPr>
              <a:t>расходов</a:t>
            </a:r>
            <a:r>
              <a:rPr lang="ru-RU" sz="2800" b="1" dirty="0" smtClean="0">
                <a:solidFill>
                  <a:srgbClr val="7030A0"/>
                </a:solidFill>
              </a:rPr>
              <a:t> на образование в 2015 году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                                      </a:t>
            </a:r>
            <a:r>
              <a:rPr lang="ru-RU" sz="1600" b="1" dirty="0" smtClean="0">
                <a:solidFill>
                  <a:srgbClr val="7030A0"/>
                </a:solidFill>
              </a:rPr>
              <a:t>тыс.руб.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2704" name="Group 656"/>
          <p:cNvGraphicFramePr>
            <a:graphicFrameLocks noGrp="1"/>
          </p:cNvGraphicFramePr>
          <p:nvPr>
            <p:ph type="tbl" idx="4294967295"/>
          </p:nvPr>
        </p:nvGraphicFramePr>
        <p:xfrm>
          <a:off x="500034" y="1500174"/>
          <a:ext cx="8286808" cy="3895241"/>
        </p:xfrm>
        <a:graphic>
          <a:graphicData uri="http://schemas.openxmlformats.org/drawingml/2006/table">
            <a:tbl>
              <a:tblPr/>
              <a:tblGrid>
                <a:gridCol w="428628"/>
                <a:gridCol w="6437278"/>
                <a:gridCol w="835825"/>
                <a:gridCol w="585077"/>
              </a:tblGrid>
              <a:tr h="4239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842340,7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100%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Дошкольное  образование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336 067,3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Общее  образование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366 898,3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43,4%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9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Дополнительное образование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79 541,1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3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ремонт, приведение  в соответствие с требованиями  пожарной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безопасности и санитарного законодательства зданий, сооружений и помещений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19 813,9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Укрепление и развитие материально технической базы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1 320,0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0,2%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3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Обеспечение отдыха и оздоровление детей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14 001,7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1,7%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Реализация мероприятий по работе с молодежью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2 518,0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0,3%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Приобретение и (или) замена, оснащение аппаратурой  спутниковой навигации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baseline="0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ГЛОНАСС,  тахографами  автобусов для подвоза обучающихся в МОУ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900,0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образованием, прочие учреждения и мероприятия в сфере образования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21 280,4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642910" y="1785926"/>
            <a:ext cx="8072494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1472" y="5429264"/>
            <a:ext cx="8143932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85786" y="5429264"/>
            <a:ext cx="78581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Расходы на образование в расчете на одного жителя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(в рублях)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   2014 год                     2015 год                       2016 год                      2017 год</a:t>
            </a:r>
            <a:endParaRPr lang="ru-RU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71736" y="6286520"/>
            <a:ext cx="2071702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17120,7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472" y="6286520"/>
            <a:ext cx="2000264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15850,0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6286520"/>
            <a:ext cx="2000264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18067,2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43702" y="6286520"/>
            <a:ext cx="2071702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18853,2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728790"/>
          </a:xfrm>
        </p:spPr>
        <p:txBody>
          <a:bodyPr/>
          <a:lstStyle/>
          <a:p>
            <a:pPr eaLnBrk="1" hangingPunct="1"/>
            <a:r>
              <a:rPr lang="ru-RU" sz="1600" b="1" i="1" dirty="0" smtClean="0">
                <a:solidFill>
                  <a:srgbClr val="7030A0"/>
                </a:solidFill>
              </a:rPr>
              <a:t>             На территории городского округа Сухой Лог осуществляет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деятельность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      36 образовательных учреждений: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         - 16 учреждений дошкольного образования;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         - 14 школ;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         - 6 учреждений дополнительного образования.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         Основные целевые показатели муниципальных программ, реализующих     мероприятия в сфере образования:</a:t>
            </a:r>
          </a:p>
        </p:txBody>
      </p:sp>
      <p:graphicFrame>
        <p:nvGraphicFramePr>
          <p:cNvPr id="29858" name="Group 162"/>
          <p:cNvGraphicFramePr>
            <a:graphicFrameLocks noGrp="1"/>
          </p:cNvGraphicFramePr>
          <p:nvPr>
            <p:ph sz="half" idx="1"/>
          </p:nvPr>
        </p:nvGraphicFramePr>
        <p:xfrm>
          <a:off x="428596" y="2428868"/>
          <a:ext cx="8286809" cy="1726550"/>
        </p:xfrm>
        <a:graphic>
          <a:graphicData uri="http://schemas.openxmlformats.org/drawingml/2006/table">
            <a:tbl>
              <a:tblPr/>
              <a:tblGrid>
                <a:gridCol w="5315904"/>
                <a:gridCol w="977441"/>
                <a:gridCol w="998876"/>
                <a:gridCol w="994588"/>
              </a:tblGrid>
              <a:tr h="239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Показатель: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Охват детей в возрасте 3-7 лет услугами дошкольного образования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Охват организованным горячим питанием учащихся общеобразовательных организаций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94,0%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94,0%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94,0%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Доля детей, охваченных образовательным и программами дополнительного образования детей, в общей численности детей и молодежи в возрасте 5-18 лет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73%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65" name="Group 169"/>
          <p:cNvGraphicFramePr>
            <a:graphicFrameLocks noGrp="1"/>
          </p:cNvGraphicFramePr>
          <p:nvPr>
            <p:ph sz="half" idx="2"/>
          </p:nvPr>
        </p:nvGraphicFramePr>
        <p:xfrm>
          <a:off x="357158" y="4857760"/>
          <a:ext cx="8354484" cy="1571636"/>
        </p:xfrm>
        <a:graphic>
          <a:graphicData uri="http://schemas.openxmlformats.org/drawingml/2006/table">
            <a:tbl>
              <a:tblPr/>
              <a:tblGrid>
                <a:gridCol w="4703657"/>
                <a:gridCol w="880516"/>
                <a:gridCol w="880516"/>
                <a:gridCol w="963833"/>
                <a:gridCol w="925962"/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Размер заработной платы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Педагогических работников дошкольных образовательных учреждений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26802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29107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31785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35059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Педагогических работников общеобразовательных учреждений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29872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31993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34456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37385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Педагогических работников учреждений дополнительного образования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25570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29097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33181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40002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1" name="Text Box 120"/>
          <p:cNvSpPr txBox="1">
            <a:spLocks noChangeArrowheads="1"/>
          </p:cNvSpPr>
          <p:nvPr/>
        </p:nvSpPr>
        <p:spPr bwMode="auto">
          <a:xfrm>
            <a:off x="285720" y="4286256"/>
            <a:ext cx="8543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Среднемесячная заработная плата педагогических работников образовательных учреждений</a:t>
            </a: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</p:nvPr>
        </p:nvGraphicFramePr>
        <p:xfrm>
          <a:off x="714348" y="1214420"/>
          <a:ext cx="7643866" cy="3302340"/>
        </p:xfrm>
        <a:graphic>
          <a:graphicData uri="http://schemas.openxmlformats.org/drawingml/2006/table">
            <a:tbl>
              <a:tblPr/>
              <a:tblGrid>
                <a:gridCol w="5065586"/>
                <a:gridCol w="1439252"/>
                <a:gridCol w="1139028"/>
              </a:tblGrid>
              <a:tr h="4286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77 726,0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3 995,0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5,1%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12 022,0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15,5%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45 616,0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58,7%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3 038,0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3,9%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зданий и помещений, укрепление и развитие материально-технической базы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5 607,0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культурой, прочие учреждения</a:t>
                      </a:r>
                    </a:p>
                  </a:txBody>
                  <a:tcPr marL="121920" marR="12192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7 448,0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9,6%</a:t>
                      </a:r>
                    </a:p>
                  </a:txBody>
                  <a:tcPr marL="121920" marR="121920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794" name="Group 265"/>
          <p:cNvGrpSpPr>
            <a:grpSpLocks/>
          </p:cNvGrpSpPr>
          <p:nvPr/>
        </p:nvGrpSpPr>
        <p:grpSpPr bwMode="auto">
          <a:xfrm>
            <a:off x="428596" y="4786322"/>
            <a:ext cx="8256587" cy="1000132"/>
            <a:chOff x="2687" y="4830"/>
            <a:chExt cx="1633" cy="822"/>
          </a:xfrm>
        </p:grpSpPr>
        <p:sp>
          <p:nvSpPr>
            <p:cNvPr id="32796" name="Text Box 266"/>
            <p:cNvSpPr txBox="1">
              <a:spLocks noChangeArrowheads="1"/>
            </p:cNvSpPr>
            <p:nvPr/>
          </p:nvSpPr>
          <p:spPr bwMode="auto">
            <a:xfrm>
              <a:off x="2687" y="4830"/>
              <a:ext cx="163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Расходы на культуру в расчете на одного жителя </a:t>
              </a:r>
            </a:p>
            <a:p>
              <a:pPr algn="ctr"/>
              <a:r>
                <a:rPr lang="ru-RU" sz="1600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(в рублях)</a:t>
              </a:r>
            </a:p>
            <a:p>
              <a:pPr algn="just"/>
              <a:r>
                <a:rPr lang="ru-RU" sz="2000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         2014 год                    2015 год                   2016 год                   2017 год</a:t>
              </a:r>
              <a:endParaRPr lang="ru-RU" sz="2000" b="1" dirty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grpSp>
          <p:nvGrpSpPr>
            <p:cNvPr id="32797" name="Group 267"/>
            <p:cNvGrpSpPr>
              <a:grpSpLocks/>
            </p:cNvGrpSpPr>
            <p:nvPr/>
          </p:nvGrpSpPr>
          <p:grpSpPr bwMode="auto">
            <a:xfrm>
              <a:off x="2687" y="5193"/>
              <a:ext cx="1633" cy="459"/>
              <a:chOff x="2687" y="5193"/>
              <a:chExt cx="1633" cy="459"/>
            </a:xfrm>
          </p:grpSpPr>
          <p:sp>
            <p:nvSpPr>
              <p:cNvPr id="32798" name="Rectangle 268"/>
              <p:cNvSpPr>
                <a:spLocks noChangeArrowheads="1"/>
              </p:cNvSpPr>
              <p:nvPr/>
            </p:nvSpPr>
            <p:spPr bwMode="auto">
              <a:xfrm>
                <a:off x="3775" y="5461"/>
                <a:ext cx="545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/>
                <a:endParaRPr lang="ru-RU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32799" name="Rectangle 269"/>
              <p:cNvSpPr>
                <a:spLocks noChangeArrowheads="1"/>
              </p:cNvSpPr>
              <p:nvPr/>
            </p:nvSpPr>
            <p:spPr bwMode="auto">
              <a:xfrm>
                <a:off x="3232" y="5461"/>
                <a:ext cx="5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/>
                <a:endParaRPr lang="ru-RU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32800" name="Rectangle 270"/>
              <p:cNvSpPr>
                <a:spLocks noChangeArrowheads="1"/>
              </p:cNvSpPr>
              <p:nvPr/>
            </p:nvSpPr>
            <p:spPr bwMode="auto">
              <a:xfrm>
                <a:off x="2687" y="5461"/>
                <a:ext cx="545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/>
                <a:endParaRPr lang="ru-RU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32801" name="Rectangle 271"/>
              <p:cNvSpPr>
                <a:spLocks noChangeArrowheads="1"/>
              </p:cNvSpPr>
              <p:nvPr/>
            </p:nvSpPr>
            <p:spPr bwMode="auto">
              <a:xfrm>
                <a:off x="3775" y="5193"/>
                <a:ext cx="545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/>
                <a:endParaRPr lang="ru-RU" b="1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59664" name="Rectangle 272"/>
              <p:cNvSpPr>
                <a:spLocks noChangeArrowheads="1"/>
              </p:cNvSpPr>
              <p:nvPr/>
            </p:nvSpPr>
            <p:spPr bwMode="auto">
              <a:xfrm>
                <a:off x="3224" y="5193"/>
                <a:ext cx="543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rPr>
                  <a:t> </a:t>
                </a:r>
                <a:endPara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1214414" y="714356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4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Направления расходов на культуру в 2014 году</a:t>
            </a:r>
          </a:p>
          <a:p>
            <a:pPr lvl="0" algn="ctr">
              <a:buClr>
                <a:schemeClr val="hlink"/>
              </a:buClr>
              <a:buSzPct val="65000"/>
            </a:pPr>
            <a:r>
              <a:rPr lang="ru-RU" sz="12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</a:p>
          <a:p>
            <a:pPr lvl="0" algn="r">
              <a:buClr>
                <a:schemeClr val="hlink"/>
              </a:buClr>
              <a:buSzPct val="65000"/>
            </a:pPr>
            <a:r>
              <a:rPr lang="ru-RU" sz="12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(тысяч рублей)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4348" y="2000240"/>
            <a:ext cx="7500990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8596" y="5786454"/>
            <a:ext cx="214314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1748,0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5786454"/>
            <a:ext cx="2000264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1668,0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5786454"/>
            <a:ext cx="2286016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1598,7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1736" y="5786454"/>
            <a:ext cx="2071702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1579,8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85786" y="4714884"/>
            <a:ext cx="750099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14348" y="704850"/>
            <a:ext cx="7972452" cy="11430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6600CC"/>
                </a:solidFill>
              </a:rPr>
              <a:t>   На территории городского округа осуществляют деятельность </a:t>
            </a:r>
            <a:br>
              <a:rPr lang="ru-RU" sz="1800" b="1" i="1" dirty="0" smtClean="0">
                <a:solidFill>
                  <a:srgbClr val="6600CC"/>
                </a:solidFill>
              </a:rPr>
            </a:br>
            <a:r>
              <a:rPr lang="ru-RU" sz="1800" b="1" i="1" dirty="0" smtClean="0">
                <a:solidFill>
                  <a:srgbClr val="6600CC"/>
                </a:solidFill>
              </a:rPr>
              <a:t> 8 муниципальных учреждений культуры.</a:t>
            </a:r>
            <a:br>
              <a:rPr lang="ru-RU" sz="1800" b="1" i="1" dirty="0" smtClean="0">
                <a:solidFill>
                  <a:srgbClr val="6600CC"/>
                </a:solidFill>
              </a:rPr>
            </a:br>
            <a:r>
              <a:rPr lang="ru-RU" sz="1800" b="1" i="1" dirty="0" smtClean="0">
                <a:solidFill>
                  <a:srgbClr val="6600CC"/>
                </a:solidFill>
              </a:rPr>
              <a:t>Основные целевые показатели муниципальной программы, реализующей     мероприятия в сфере культуры  </a:t>
            </a:r>
          </a:p>
        </p:txBody>
      </p:sp>
      <p:graphicFrame>
        <p:nvGraphicFramePr>
          <p:cNvPr id="62708" name="Group 244"/>
          <p:cNvGraphicFramePr>
            <a:graphicFrameLocks noGrp="1"/>
          </p:cNvGraphicFramePr>
          <p:nvPr>
            <p:ph sz="half" idx="1"/>
          </p:nvPr>
        </p:nvGraphicFramePr>
        <p:xfrm>
          <a:off x="642909" y="1987212"/>
          <a:ext cx="8072495" cy="2506672"/>
        </p:xfrm>
        <a:graphic>
          <a:graphicData uri="http://schemas.openxmlformats.org/drawingml/2006/table">
            <a:tbl>
              <a:tblPr/>
              <a:tblGrid>
                <a:gridCol w="4488328"/>
                <a:gridCol w="1197516"/>
                <a:gridCol w="1263521"/>
                <a:gridCol w="1123130"/>
              </a:tblGrid>
              <a:tr h="223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Показатель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Число посещений муниципальной библиотеки, тыс. чел.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количества посещений театрально-концертных мероприятий (по сравнению с предыдущим годом), процентов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Посещаемость музея в расчете на 1000 жителей, единиц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детей, посещающих культурно - досуговые учреждения и творческие кружки на постоянной основе, от общего числа детей в возрасте до 18 лет, процентов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724" name="Group 260"/>
          <p:cNvGraphicFramePr>
            <a:graphicFrameLocks noGrp="1"/>
          </p:cNvGraphicFramePr>
          <p:nvPr>
            <p:ph sz="half" idx="2"/>
          </p:nvPr>
        </p:nvGraphicFramePr>
        <p:xfrm>
          <a:off x="642910" y="5357826"/>
          <a:ext cx="8080404" cy="857256"/>
        </p:xfrm>
        <a:graphic>
          <a:graphicData uri="http://schemas.openxmlformats.org/drawingml/2006/table">
            <a:tbl>
              <a:tblPr/>
              <a:tblGrid>
                <a:gridCol w="3816226"/>
                <a:gridCol w="1049468"/>
                <a:gridCol w="1071570"/>
                <a:gridCol w="1117081"/>
                <a:gridCol w="1026059"/>
              </a:tblGrid>
              <a:tr h="453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Размер заработной платы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2014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2017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Работников учреждений культуры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19865,0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23579,0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26362,0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31993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4" name="Rectangle 172"/>
          <p:cNvSpPr>
            <a:spLocks noChangeArrowheads="1"/>
          </p:cNvSpPr>
          <p:nvPr/>
        </p:nvSpPr>
        <p:spPr bwMode="auto">
          <a:xfrm>
            <a:off x="571472" y="4714884"/>
            <a:ext cx="82296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+mj-lt"/>
              </a:rPr>
              <a:t>Средняя заработная плата работников учреждений культуры</a:t>
            </a: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142875" y="214313"/>
            <a:ext cx="8215313" cy="92868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Расходы на физическую культуру и спорт в 2015 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73" cy="3541412"/>
        </p:xfrm>
        <a:graphic>
          <a:graphicData uri="http://schemas.openxmlformats.org/drawingml/2006/table">
            <a:tbl>
              <a:tblPr/>
              <a:tblGrid>
                <a:gridCol w="428628"/>
                <a:gridCol w="5429288"/>
                <a:gridCol w="1428760"/>
                <a:gridCol w="942997"/>
              </a:tblGrid>
              <a:tr h="68592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Направления расходов на физическую культуру и спорт в 2014 году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тысяч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17 540,00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0" marB="3429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1 988,0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11,3 %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0" marB="3429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11 177,0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63,7%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0" marB="3429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Капитальный и текущий ремонт учреждений физической культуры и спорта</a:t>
                      </a: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4 260,0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24,3 %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0" marB="3429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Прочие мероприятия в сфере физической культуры и спорта (повышение квалификации)</a:t>
                      </a:r>
                    </a:p>
                  </a:txBody>
                  <a:tcPr marL="119613" marR="119613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115,0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0,7</a:t>
                      </a:r>
                    </a:p>
                  </a:txBody>
                  <a:tcPr marL="119613" marR="119613" marT="34290" marB="3429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4836" name="TextBox 23"/>
          <p:cNvSpPr txBox="1">
            <a:spLocks noChangeArrowheads="1"/>
          </p:cNvSpPr>
          <p:nvPr/>
        </p:nvSpPr>
        <p:spPr bwMode="auto">
          <a:xfrm>
            <a:off x="642910" y="4929198"/>
            <a:ext cx="778671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Расходы на физическую культуру и спорт в расчете на одного жителя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(в рублях)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1"/>
                </a:solidFill>
                <a:latin typeface="Book Antiqua" pitchFamily="18" charset="0"/>
              </a:rPr>
              <a:t>        2014 год                    2015 год                  2016 год                   2017 год</a:t>
            </a:r>
            <a:endParaRPr lang="ru-RU" dirty="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000768"/>
            <a:ext cx="1857388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350,0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6000768"/>
            <a:ext cx="1928826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356,5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6000768"/>
            <a:ext cx="1928826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329,2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6000768"/>
            <a:ext cx="2000264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303,2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1472" y="2500306"/>
            <a:ext cx="80724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1472" y="4857760"/>
            <a:ext cx="80724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114812" cy="78581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+mn-lt"/>
              </a:rPr>
              <a:t>Содержание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210050" cy="4983163"/>
          </a:xfrm>
        </p:spPr>
        <p:txBody>
          <a:bodyPr/>
          <a:lstStyle/>
          <a:p>
            <a:pPr marL="571500" indent="-571500" eaLnBrk="1" hangingPunct="1">
              <a:buFont typeface="Wingdings 2" pitchFamily="18" charset="2"/>
              <a:buAutoNum type="romanUcPeriod"/>
            </a:pPr>
            <a:r>
              <a:rPr lang="ru-RU" sz="2400" dirty="0" smtClean="0">
                <a:latin typeface="Book Antiqua" pitchFamily="18" charset="0"/>
              </a:rPr>
              <a:t>Основные понятия</a:t>
            </a: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endParaRPr lang="ru-RU" sz="1800" dirty="0" smtClean="0">
              <a:latin typeface="Book Antiqua" pitchFamily="18" charset="0"/>
            </a:endParaRP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endParaRPr lang="ru-RU" sz="1800" dirty="0" smtClean="0">
              <a:latin typeface="Book Antiqua" pitchFamily="18" charset="0"/>
            </a:endParaRP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r>
              <a:rPr lang="ru-RU" sz="2400" dirty="0" smtClean="0">
                <a:latin typeface="Book Antiqua" pitchFamily="18" charset="0"/>
              </a:rPr>
              <a:t>Общие характеристики бюджета</a:t>
            </a: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endParaRPr lang="ru-RU" sz="2400" dirty="0" smtClean="0">
              <a:latin typeface="Book Antiqua" pitchFamily="18" charset="0"/>
            </a:endParaRP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r>
              <a:rPr lang="ru-RU" sz="2400" dirty="0" smtClean="0">
                <a:latin typeface="Book Antiqua" pitchFamily="18" charset="0"/>
              </a:rPr>
              <a:t>Доходы бюджета</a:t>
            </a: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endParaRPr lang="ru-RU" sz="2400" dirty="0" smtClean="0">
              <a:latin typeface="Book Antiqua" pitchFamily="18" charset="0"/>
            </a:endParaRP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r>
              <a:rPr lang="ru-RU" sz="2400" dirty="0" smtClean="0">
                <a:latin typeface="Book Antiqua" pitchFamily="18" charset="0"/>
              </a:rPr>
              <a:t>Расходы бюджета</a:t>
            </a: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endParaRPr lang="ru-RU" sz="2400" dirty="0" smtClean="0">
              <a:latin typeface="Book Antiqua" pitchFamily="18" charset="0"/>
            </a:endParaRPr>
          </a:p>
          <a:p>
            <a:pPr marL="571500" indent="-571500" eaLnBrk="1" hangingPunct="1">
              <a:buFont typeface="Wingdings 2" pitchFamily="18" charset="2"/>
              <a:buAutoNum type="romanUcPeriod"/>
            </a:pPr>
            <a:r>
              <a:rPr lang="ru-RU" sz="2400" dirty="0" smtClean="0">
                <a:latin typeface="Book Antiqua" pitchFamily="18" charset="0"/>
              </a:rPr>
              <a:t>Дополнительная информация</a:t>
            </a:r>
          </a:p>
        </p:txBody>
      </p:sp>
      <p:sp>
        <p:nvSpPr>
          <p:cNvPr id="2053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492922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Book Antiqua" pitchFamily="18" charset="0"/>
              </a:rPr>
              <a:t>	Краткое разъяснение основных терминов, используемых при планировании бюджета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Book Antiqua" pitchFamily="18" charset="0"/>
              </a:rPr>
              <a:t>	Общие сведения о доходах и расходах бюджета, сбалансированности бюджета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800" dirty="0" smtClean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dirty="0" smtClean="0">
                <a:latin typeface="Book Antiqua" pitchFamily="18" charset="0"/>
              </a:rPr>
              <a:t>	Сведения о доходах бюджета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dirty="0" smtClean="0">
                <a:latin typeface="Book Antiqua" pitchFamily="18" charset="0"/>
              </a:rPr>
              <a:t>	Сведения о расходах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dirty="0" smtClean="0">
                <a:latin typeface="Book Antiqua" pitchFamily="18" charset="0"/>
              </a:rPr>
              <a:t>	Источники информации о бюджете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55298" name="SapphireHiddenControl" r:id="rId2" imgW="6095880" imgH="4067280"/>
    </p:controls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8001000" cy="928694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6600CC"/>
                </a:solidFill>
                <a:latin typeface="+mn-lt"/>
              </a:rPr>
              <a:t>Программа </a:t>
            </a:r>
            <a:br>
              <a:rPr lang="ru-RU" sz="3200" b="1" dirty="0" smtClean="0">
                <a:solidFill>
                  <a:srgbClr val="6600CC"/>
                </a:solidFill>
                <a:latin typeface="+mn-lt"/>
              </a:rPr>
            </a:br>
            <a:r>
              <a:rPr lang="ru-RU" sz="3200" b="1" dirty="0" smtClean="0">
                <a:solidFill>
                  <a:srgbClr val="6600CC"/>
                </a:solidFill>
                <a:latin typeface="+mn-lt"/>
              </a:rPr>
              <a:t>«Физическая культура и спорт»</a:t>
            </a:r>
            <a:endParaRPr lang="ru-RU" sz="3200" dirty="0" smtClean="0">
              <a:latin typeface="+mn-lt"/>
            </a:endParaRPr>
          </a:p>
        </p:txBody>
      </p:sp>
      <p:graphicFrame>
        <p:nvGraphicFramePr>
          <p:cNvPr id="69764" name="Group 132"/>
          <p:cNvGraphicFramePr>
            <a:graphicFrameLocks noGrp="1"/>
          </p:cNvGraphicFramePr>
          <p:nvPr>
            <p:ph idx="1"/>
          </p:nvPr>
        </p:nvGraphicFramePr>
        <p:xfrm>
          <a:off x="357158" y="3786190"/>
          <a:ext cx="8230122" cy="2286015"/>
        </p:xfrm>
        <a:graphic>
          <a:graphicData uri="http://schemas.openxmlformats.org/drawingml/2006/table">
            <a:tbl>
              <a:tblPr/>
              <a:tblGrid>
                <a:gridCol w="5072098"/>
                <a:gridCol w="1085872"/>
                <a:gridCol w="1029810"/>
                <a:gridCol w="1042342"/>
              </a:tblGrid>
              <a:tr h="62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Показатель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2017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жителей городского округа, систематически занимающихся физической культурой и спортом, в общей численности населения городского округа, (%)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30,0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31,5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35,0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Количество спортивно – массовых и физкультурно – оздоровительных мероприятий, (ед.)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182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185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188</a:t>
                      </a:r>
                    </a:p>
                  </a:txBody>
                  <a:tcPr marL="120319" marR="12031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214282" y="1928802"/>
            <a:ext cx="86439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r>
              <a:rPr lang="ru-RU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dirty="0">
                <a:latin typeface="+mn-lt"/>
              </a:rPr>
              <a:t> </a:t>
            </a:r>
            <a:r>
              <a:rPr lang="ru-RU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 «Спорткомплекс «Здоровье</a:t>
            </a:r>
            <a:r>
              <a:rPr lang="ru-RU" b="1" i="1" dirty="0" smtClean="0">
                <a:solidFill>
                  <a:srgbClr val="6600CC"/>
                </a:solidFill>
                <a:latin typeface="+mn-lt"/>
              </a:rPr>
              <a:t>».</a:t>
            </a:r>
            <a:r>
              <a:rPr lang="ru-RU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b="1" i="1" dirty="0">
                <a:solidFill>
                  <a:srgbClr val="6600CC"/>
                </a:solidFill>
                <a:latin typeface="+mn-lt"/>
              </a:rPr>
            </a:br>
            <a:r>
              <a:rPr lang="ru-RU" b="1" i="1" dirty="0">
                <a:solidFill>
                  <a:srgbClr val="6600CC"/>
                </a:solidFill>
                <a:latin typeface="+mn-lt"/>
              </a:rPr>
              <a:t>Основные целевые показатели муниципальных программ, реализующих мероприятия в сфере физической культуры и спорта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72437" cy="857250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Расходы на жилищно-коммунальное хозяйство </a:t>
            </a:r>
            <a:b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</a:b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в 2015 году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4929198"/>
            <a:ext cx="785818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Расходы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жилищно-коммунальное хозяйство в расчете на одного жителя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(в рублях)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    2014 год                    2015 год                    2016 год                 2017 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6871" name="Диаграмма 9"/>
          <p:cNvGraphicFramePr>
            <a:graphicFrameLocks/>
          </p:cNvGraphicFramePr>
          <p:nvPr/>
        </p:nvGraphicFramePr>
        <p:xfrm>
          <a:off x="785786" y="1285860"/>
          <a:ext cx="7572375" cy="3570288"/>
        </p:xfrm>
        <a:graphic>
          <a:graphicData uri="http://schemas.openxmlformats.org/presentationml/2006/ole">
            <p:oleObj spid="_x0000_s36871" name="Worksheet" r:id="rId4" imgW="8620125" imgH="3895725" progId="Excel.Shee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5929330"/>
            <a:ext cx="1928826" cy="4286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1546,0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929330"/>
            <a:ext cx="1928826" cy="4286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1730,4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5929330"/>
            <a:ext cx="2000264" cy="4286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1518,0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929330"/>
            <a:ext cx="2000264" cy="42862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itchFamily="34" charset="0"/>
                <a:cs typeface="Tahoma" pitchFamily="34" charset="0"/>
              </a:rPr>
              <a:t>1274,4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143240" y="1643050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537075" y="1749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286512" y="264318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250925" y="2750339"/>
            <a:ext cx="21510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71604" y="271462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465241" y="282098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3438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85794"/>
            <a:ext cx="8339138" cy="1571636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6600CC"/>
                </a:solidFill>
                <a:latin typeface="+mn-lt"/>
              </a:rPr>
              <a:t>Основные показатели программы «Комплексная программа развития 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</a:t>
            </a:r>
            <a:br>
              <a:rPr lang="ru-RU" sz="2000" b="1" i="1" dirty="0" smtClean="0">
                <a:solidFill>
                  <a:srgbClr val="6600CC"/>
                </a:solidFill>
                <a:latin typeface="+mn-lt"/>
              </a:rPr>
            </a:br>
            <a:r>
              <a:rPr lang="ru-RU" sz="2000" b="1" i="1" dirty="0" smtClean="0">
                <a:solidFill>
                  <a:srgbClr val="6600CC"/>
                </a:solidFill>
                <a:latin typeface="+mn-lt"/>
              </a:rPr>
              <a:t>до 2020 года»</a:t>
            </a:r>
          </a:p>
        </p:txBody>
      </p:sp>
      <p:graphicFrame>
        <p:nvGraphicFramePr>
          <p:cNvPr id="79979" name="Group 107"/>
          <p:cNvGraphicFramePr>
            <a:graphicFrameLocks noGrp="1"/>
          </p:cNvGraphicFramePr>
          <p:nvPr>
            <p:ph type="tbl" idx="1"/>
          </p:nvPr>
        </p:nvGraphicFramePr>
        <p:xfrm>
          <a:off x="500034" y="2571744"/>
          <a:ext cx="8166127" cy="36830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702973"/>
                <a:gridCol w="1092791"/>
                <a:gridCol w="1337179"/>
                <a:gridCol w="1033184"/>
              </a:tblGrid>
              <a:tr h="49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Показатели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9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газифицированной территории по отношению к общей площади городского округа,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9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населения городского округа, обеспеченного комфортными условиями,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82,68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82,68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82,68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7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протяженности автомобильных дорог общего пользования местного значения в отношении которых выполнены работы по капитальному ремонту от  общей протяженности автомобильных дорог общего пользования местного значения,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07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Доля протяженности автомобильных дорог общего пользования местного значения, в отношении которых выполнены работы по содержанию, от общей протяженности автомобильных дорог общего пользования местного значения,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5" descr="1310552760_caregiving480-blogspan"/>
          <p:cNvSpPr>
            <a:spLocks noChangeAspect="1" noChangeArrowheads="1"/>
          </p:cNvSpPr>
          <p:nvPr/>
        </p:nvSpPr>
        <p:spPr bwMode="auto">
          <a:xfrm>
            <a:off x="4373563" y="3316288"/>
            <a:ext cx="3968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8916" name="Заголовок 2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858149" cy="8572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Направления расходов на социальную политику в 2015 году</a:t>
            </a:r>
          </a:p>
        </p:txBody>
      </p:sp>
      <p:pic>
        <p:nvPicPr>
          <p:cNvPr id="2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857224" y="4857760"/>
            <a:ext cx="771530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Расходы на социальную политику в расчете на одного жителя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(в рублях)</a:t>
            </a:r>
          </a:p>
          <a:p>
            <a:pPr>
              <a:lnSpc>
                <a:spcPct val="130000"/>
              </a:lnSpc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 2014 год                   2015 год                     2016 год                      2017 год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1563" y="3071813"/>
            <a:ext cx="12144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spc="6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3200" spc="600" dirty="0" smtClean="0">
                <a:latin typeface="Book Antiqua" pitchFamily="18" charset="0"/>
              </a:rPr>
              <a:t>  </a:t>
            </a:r>
            <a:endParaRPr lang="ru-RU" sz="3200" spc="600" dirty="0">
              <a:latin typeface="Book Antiqua" pitchFamily="18" charset="0"/>
            </a:endParaRPr>
          </a:p>
        </p:txBody>
      </p:sp>
      <p:sp>
        <p:nvSpPr>
          <p:cNvPr id="38922" name="TextBox 31"/>
          <p:cNvSpPr txBox="1">
            <a:spLocks noChangeArrowheads="1"/>
          </p:cNvSpPr>
          <p:nvPr/>
        </p:nvSpPr>
        <p:spPr bwMode="auto">
          <a:xfrm>
            <a:off x="7572396" y="3929066"/>
            <a:ext cx="928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8923" name="TextBox 32"/>
          <p:cNvSpPr txBox="1">
            <a:spLocks noChangeArrowheads="1"/>
          </p:cNvSpPr>
          <p:nvPr/>
        </p:nvSpPr>
        <p:spPr bwMode="auto">
          <a:xfrm>
            <a:off x="714348" y="5572140"/>
            <a:ext cx="928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000768"/>
            <a:ext cx="1928826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2415,0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000768"/>
            <a:ext cx="2071702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2555,6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6000768"/>
            <a:ext cx="2071702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2709,6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6000768"/>
            <a:ext cx="2143140" cy="35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2801,6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357298"/>
            <a:ext cx="5429288" cy="7609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2310" tIns="60960" rIns="113792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1428736"/>
            <a:ext cx="6215106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</a:r>
          </a:p>
          <a:p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2928934"/>
            <a:ext cx="6215106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Пенсионное обеспечение</a:t>
            </a:r>
          </a:p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2357430"/>
            <a:ext cx="621510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Улучшение жилищных условий граждан, проживающих в сельской местности, социальные выплаты молодым семьям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34" y="4286256"/>
            <a:ext cx="6215106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Другие вопросы в области социальной политики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15140" y="1500174"/>
            <a:ext cx="1143008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107 889,3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2357430"/>
            <a:ext cx="1143008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2 017,0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15140" y="4286256"/>
            <a:ext cx="1143008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8 343,7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15140" y="2928934"/>
            <a:ext cx="1143008" cy="500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6 328,0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1142984"/>
            <a:ext cx="7358114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           Расходы на социальную политику                         125 734,4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00958" y="29289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58148" y="2357430"/>
            <a:ext cx="71438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1,6%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58148" y="4286256"/>
            <a:ext cx="71438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0,3%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58148" y="2928934"/>
            <a:ext cx="71438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5%</a:t>
            </a:r>
          </a:p>
          <a:p>
            <a:pPr algn="ctr"/>
            <a:endParaRPr lang="ru-RU" sz="14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8148" y="1142984"/>
            <a:ext cx="71438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100%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58148" y="1500174"/>
            <a:ext cx="714380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92,2%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34" y="3714752"/>
            <a:ext cx="6215106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Выплаты лицам, которым присвоено почетное звание «Почетный гражданин го Сухой Лог»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15140" y="3714752"/>
            <a:ext cx="1143008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436,4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7858148" y="3714752"/>
            <a:ext cx="71438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0,3%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15140" y="3357562"/>
            <a:ext cx="1143008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720,0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34" y="3357562"/>
            <a:ext cx="6215106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Оказание транспортных услуг населению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7858148" y="3357562"/>
            <a:ext cx="71438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0,6%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ДОРОЖНЫЙ ФОНД </a:t>
            </a:r>
            <a:b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43174" y="1214422"/>
            <a:ext cx="4000528" cy="107157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Доходы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Дорожного фонда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29 039,0 тыс. 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2571744"/>
            <a:ext cx="3143272" cy="92869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Иные поступления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16 373,0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571744"/>
            <a:ext cx="3286148" cy="92869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Акцизы на нефтепродукты 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12 666,0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тыс. рублей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2428860" y="3786190"/>
            <a:ext cx="4429125" cy="1785950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Расходы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Дорожного фонда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29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039,0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тыс.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рублей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286116" y="2285992"/>
            <a:ext cx="714380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0694" y="2285992"/>
            <a:ext cx="714380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857224" y="4572008"/>
            <a:ext cx="2428892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Ремонт автомобильных дорог общего пользования местного значения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9 350,1 тыс.руб.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60" y="4572008"/>
            <a:ext cx="2428892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Содержание автомобильных дорог общего пользования, мостов и иных транспортных инженерных сооружений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19 688,9 тыс.руб.</a:t>
            </a:r>
            <a:endParaRPr lang="ru-RU" sz="1500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2285984" y="4071942"/>
            <a:ext cx="42862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500826" y="4071942"/>
            <a:ext cx="428628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00034" y="142875"/>
            <a:ext cx="7786741" cy="7143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3" y="857250"/>
            <a:ext cx="8286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098" name="Содержимое 9"/>
          <p:cNvGraphicFramePr>
            <a:graphicFrameLocks noGrp="1"/>
          </p:cNvGraphicFramePr>
          <p:nvPr>
            <p:ph idx="1"/>
          </p:nvPr>
        </p:nvGraphicFramePr>
        <p:xfrm>
          <a:off x="573088" y="2070100"/>
          <a:ext cx="8186737" cy="3924300"/>
        </p:xfrm>
        <a:graphic>
          <a:graphicData uri="http://schemas.openxmlformats.org/presentationml/2006/ole">
            <p:oleObj spid="_x0000_s4098" name="Worksheet" r:id="rId4" imgW="8763115" imgH="420066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3" y="2636838"/>
            <a:ext cx="5907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0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989138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3644900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5459413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214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928670"/>
            <a:ext cx="8143932" cy="1214446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Российской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>
              <a:defRPr/>
            </a:pP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357562"/>
            <a:ext cx="2428892" cy="1571636"/>
          </a:xfrm>
          <a:prstGeom prst="rect">
            <a:avLst/>
          </a:prstGeom>
          <a:solidFill>
            <a:schemeClr val="accent5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бюджет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7950" y="4572008"/>
            <a:ext cx="2357454" cy="1571636"/>
          </a:xfrm>
          <a:prstGeom prst="rect">
            <a:avLst/>
          </a:prstGeom>
          <a:solidFill>
            <a:schemeClr val="accent5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Местный бюджет (бюджет городского округа Сухой Лог)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142976" y="2357430"/>
            <a:ext cx="857250" cy="92868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143768" y="2357430"/>
            <a:ext cx="857250" cy="214312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857628"/>
            <a:ext cx="2786082" cy="1643074"/>
          </a:xfrm>
          <a:prstGeom prst="rect">
            <a:avLst/>
          </a:prstGeom>
          <a:solidFill>
            <a:schemeClr val="accent5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субъекта Российской Федерации (областной бюджет Свердловской области)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214810" y="2357430"/>
            <a:ext cx="857250" cy="14287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8" y="714356"/>
            <a:ext cx="7143800" cy="95410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Сухой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 основывается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85750" y="1785938"/>
            <a:ext cx="8572500" cy="157162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Бюджетном послании Губернатора Свердловской области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285750" y="3214688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57188" y="47863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21429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Основные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направления бюджетной и налоговой политики на 2015-2017 годы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571612"/>
          <a:ext cx="8712968" cy="496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85720" y="105910"/>
            <a:ext cx="8072494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4546" y="836613"/>
            <a:ext cx="6643734" cy="520686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подходов к формированию бюджета</a:t>
            </a: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51520" y="83671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Май-июнь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1412776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546" y="2000240"/>
            <a:ext cx="6643734" cy="428628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прогноз поступления администрируемых доходов в бюджет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51520" y="191683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Июнь-июль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14546" y="2500306"/>
            <a:ext cx="6643734" cy="428628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 городского округа Сухой Лог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2420888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4546" y="3000372"/>
            <a:ext cx="6643734" cy="571504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отделов, КУМИ и управлений Администрации городского округа Сухой Лог по подготовке и обоснованию бюджетных проектировок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51520" y="299695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Июль-сентябрь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14546" y="3643314"/>
            <a:ext cx="6643734" cy="714380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решения Думы городского округа «Об утверждении бюджета городского округа Сухой Лог на очередной финансовый год и плановый период»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51520" y="371703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546" y="4429131"/>
            <a:ext cx="6643734" cy="642943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и плановый период с участием граждан города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51520" y="6021288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5143511"/>
            <a:ext cx="6643734" cy="714381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депутатами Думы городского округа проекта решения об утверждении бюджета городского округа Сухой Лог на очередной финансовый год и плановый период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51520" y="5373216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5949950"/>
            <a:ext cx="6643734" cy="776288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депутатами Думы городского округа проекта решения об утверждении бюджета городского округа Сухой Лог на очередной финансовый год и плановый период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</a:t>
            </a:r>
          </a:p>
        </p:txBody>
      </p:sp>
      <p:pic>
        <p:nvPicPr>
          <p:cNvPr id="2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214546" y="1428735"/>
            <a:ext cx="6643734" cy="487377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реестра муниципальных программ на очередной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251520" y="4581128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2"/>
            <a:ext cx="7358114" cy="95410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01875"/>
            <a:ext cx="2797175" cy="3246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596" y="2214554"/>
            <a:ext cx="2678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4" y="2214554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06" y="3360406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1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643578"/>
            <a:ext cx="698688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9085</TotalTime>
  <Words>2738</Words>
  <Application>Microsoft Office PowerPoint</Application>
  <PresentationFormat>Экран (4:3)</PresentationFormat>
  <Paragraphs>783</Paragraphs>
  <Slides>36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Поток</vt:lpstr>
      <vt:lpstr>Worksheet</vt:lpstr>
      <vt:lpstr>Слайд 1</vt:lpstr>
      <vt:lpstr>Слайд 2</vt:lpstr>
      <vt:lpstr>Содержание</vt:lpstr>
      <vt:lpstr>Нормативно правовая база  формирования бюджета</vt:lpstr>
      <vt:lpstr>Слайд 5</vt:lpstr>
      <vt:lpstr>Слайд 6</vt:lpstr>
      <vt:lpstr>Основные направления бюджетной и налоговой политики на 2015-2017 годы</vt:lpstr>
      <vt:lpstr>Слайд 8</vt:lpstr>
      <vt:lpstr>Слайд 9</vt:lpstr>
      <vt:lpstr>     Бюджетный процесс </vt:lpstr>
      <vt:lpstr>Доходы бюджета</vt:lpstr>
      <vt:lpstr>Доля доходов в бюджете</vt:lpstr>
      <vt:lpstr>Структура и доля налоговых доходов бюджета</vt:lpstr>
      <vt:lpstr>Структура и доля неналоговых доходов бюджета</vt:lpstr>
      <vt:lpstr>Структура и доля безвозмездных поступлений</vt:lpstr>
      <vt:lpstr>Динамика поступления доходов </vt:lpstr>
      <vt:lpstr>Структура поступлений доходов</vt:lpstr>
      <vt:lpstr>Слайд 18</vt:lpstr>
      <vt:lpstr>Слайд 19</vt:lpstr>
      <vt:lpstr>Слайд 20</vt:lpstr>
      <vt:lpstr>Слайд 21</vt:lpstr>
      <vt:lpstr>Слайд 22</vt:lpstr>
      <vt:lpstr>Информация о расходах бюджета в разрезе муниципальных программ </vt:lpstr>
      <vt:lpstr>Информация о расходах бюджета в разрезе                           муниципальных программ     продолжение таблицы</vt:lpstr>
      <vt:lpstr>  Направление расходов на образование в 2015 году                                                                                           тыс.руб.</vt:lpstr>
      <vt:lpstr>             На территории городского округа Сухой Лог осуществляет деятельность        36 образовательных учреждений:          - 16 учреждений дошкольного образования;          - 14 школ;          - 6 учреждений дополнительного образования.          Основные целевые показатели муниципальных программ, реализующих     мероприятия в сфере образования:</vt:lpstr>
      <vt:lpstr>Слайд 27</vt:lpstr>
      <vt:lpstr>   На территории городского округа осуществляют деятельность   8 муниципальных учреждений культуры. Основные целевые показатели муниципальной программы, реализующей     мероприятия в сфере культуры  </vt:lpstr>
      <vt:lpstr>Расходы на физическую культуру и спорт в 2015 году</vt:lpstr>
      <vt:lpstr>Программа  «Физическая культура и спорт»</vt:lpstr>
      <vt:lpstr>Расходы на жилищно-коммунальное хозяйство  в 2015 году</vt:lpstr>
      <vt:lpstr>Основные показатели программы «Комплексная программа развития 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 до 2020 года»</vt:lpstr>
      <vt:lpstr>Направления расходов на социальную политику в 2015 году</vt:lpstr>
      <vt:lpstr>                ДОРОЖНЫЙ ФОНД  </vt:lpstr>
      <vt:lpstr>     Муниципальный долг</vt:lpstr>
      <vt:lpstr>Слайд 36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Дзюба Ольга</dc:creator>
  <cp:lastModifiedBy>Гребенюк</cp:lastModifiedBy>
  <cp:revision>634</cp:revision>
  <dcterms:created xsi:type="dcterms:W3CDTF">2014-02-20T03:04:54Z</dcterms:created>
  <dcterms:modified xsi:type="dcterms:W3CDTF">2015-01-19T06:54:51Z</dcterms:modified>
</cp:coreProperties>
</file>